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handoutMasterIdLst>
    <p:handoutMasterId r:id="rId18"/>
  </p:handoutMasterIdLst>
  <p:sldIdLst>
    <p:sldId id="256" r:id="rId2"/>
    <p:sldId id="270" r:id="rId3"/>
    <p:sldId id="257" r:id="rId4"/>
    <p:sldId id="258" r:id="rId5"/>
    <p:sldId id="276" r:id="rId6"/>
    <p:sldId id="283" r:id="rId7"/>
    <p:sldId id="284" r:id="rId8"/>
    <p:sldId id="277" r:id="rId9"/>
    <p:sldId id="285" r:id="rId10"/>
    <p:sldId id="288" r:id="rId11"/>
    <p:sldId id="278" r:id="rId12"/>
    <p:sldId id="286" r:id="rId13"/>
    <p:sldId id="280" r:id="rId14"/>
    <p:sldId id="279" r:id="rId15"/>
    <p:sldId id="28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9D1954-FA6F-84AE-9B9B-65292CF94405}" v="880" dt="2024-02-13T07:09:30.872"/>
    <p1510:client id="{647D90B5-27EA-A404-B04D-7280383E3644}" v="556" dt="2024-02-13T19:53:51.401"/>
    <p1510:client id="{E4192F6F-E7F9-31F6-788A-7587FEF9E22C}" v="683" dt="2024-02-13T04:52:34.2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10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P1-P1-S-20-01</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AF6D78-892F-41F2-BFF9-0AB37419FDF1}" type="datetime1">
              <a:rPr lang="en-US" smtClean="0"/>
              <a:t>2/22/2024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Project Title</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E0E158-A96C-43C6-AFDA-24EFFE696CDF}" type="slidenum">
              <a:rPr lang="en-US" smtClean="0"/>
              <a:t>‹#›</a:t>
            </a:fld>
            <a:endParaRPr lang="en-US"/>
          </a:p>
        </p:txBody>
      </p:sp>
    </p:spTree>
    <p:extLst>
      <p:ext uri="{BB962C8B-B14F-4D97-AF65-F5344CB8AC3E}">
        <p14:creationId xmlns:p14="http://schemas.microsoft.com/office/powerpoint/2010/main" val="89731042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P1-P1-S-20-01</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4847D-5BDC-433B-B8B6-645E25EB8494}" type="datetime1">
              <a:rPr lang="en-US" smtClean="0"/>
              <a:t>2/22/2024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Project Title</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FEFBD-D254-4142-B3DF-3182BB9EBA19}" type="slidenum">
              <a:rPr lang="en-US" smtClean="0"/>
              <a:t>‹#›</a:t>
            </a:fld>
            <a:endParaRPr lang="en-US"/>
          </a:p>
        </p:txBody>
      </p:sp>
    </p:spTree>
    <p:extLst>
      <p:ext uri="{BB962C8B-B14F-4D97-AF65-F5344CB8AC3E}">
        <p14:creationId xmlns:p14="http://schemas.microsoft.com/office/powerpoint/2010/main" val="2258977686"/>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6FEFBD-D254-4142-B3DF-3182BB9EBA19}" type="slidenum">
              <a:rPr lang="en-US" smtClean="0"/>
              <a:t>1</a:t>
            </a:fld>
            <a:endParaRPr lang="en-US"/>
          </a:p>
        </p:txBody>
      </p:sp>
      <p:sp>
        <p:nvSpPr>
          <p:cNvPr id="5" name="Footer Placeholder 4"/>
          <p:cNvSpPr>
            <a:spLocks noGrp="1"/>
          </p:cNvSpPr>
          <p:nvPr>
            <p:ph type="ftr" sz="quarter" idx="11"/>
          </p:nvPr>
        </p:nvSpPr>
        <p:spPr/>
        <p:txBody>
          <a:bodyPr/>
          <a:lstStyle/>
          <a:p>
            <a:r>
              <a:rPr lang="en-US"/>
              <a:t>Project Title</a:t>
            </a:r>
          </a:p>
        </p:txBody>
      </p:sp>
      <p:sp>
        <p:nvSpPr>
          <p:cNvPr id="6" name="Header Placeholder 5"/>
          <p:cNvSpPr>
            <a:spLocks noGrp="1"/>
          </p:cNvSpPr>
          <p:nvPr>
            <p:ph type="hdr" sz="quarter" idx="12"/>
          </p:nvPr>
        </p:nvSpPr>
        <p:spPr/>
        <p:txBody>
          <a:bodyPr/>
          <a:lstStyle/>
          <a:p>
            <a:r>
              <a:rPr lang="en-US"/>
              <a:t>P1-P1-S-20-01</a:t>
            </a:r>
          </a:p>
        </p:txBody>
      </p:sp>
      <p:sp>
        <p:nvSpPr>
          <p:cNvPr id="7" name="Date Placeholder 6"/>
          <p:cNvSpPr>
            <a:spLocks noGrp="1"/>
          </p:cNvSpPr>
          <p:nvPr>
            <p:ph type="dt" idx="13"/>
          </p:nvPr>
        </p:nvSpPr>
        <p:spPr/>
        <p:txBody>
          <a:bodyPr/>
          <a:lstStyle/>
          <a:p>
            <a:fld id="{CFB96F81-DCC1-41AB-AD98-7870A6F033CE}" type="datetime1">
              <a:rPr lang="en-US" smtClean="0"/>
              <a:t>2/22/2024</a:t>
            </a:fld>
            <a:endParaRPr lang="en-US"/>
          </a:p>
        </p:txBody>
      </p:sp>
    </p:spTree>
    <p:extLst>
      <p:ext uri="{BB962C8B-B14F-4D97-AF65-F5344CB8AC3E}">
        <p14:creationId xmlns:p14="http://schemas.microsoft.com/office/powerpoint/2010/main" val="490111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48B3483E-CB0A-4132-BC8B-DA8752587F00}" type="datetime1">
              <a:rPr lang="en-US" smtClean="0"/>
              <a:t>2/22/2024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11</a:t>
            </a:fld>
            <a:endParaRPr lang="en-US"/>
          </a:p>
        </p:txBody>
      </p:sp>
    </p:spTree>
    <p:extLst>
      <p:ext uri="{BB962C8B-B14F-4D97-AF65-F5344CB8AC3E}">
        <p14:creationId xmlns:p14="http://schemas.microsoft.com/office/powerpoint/2010/main" val="19271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48B3483E-CB0A-4132-BC8B-DA8752587F00}" type="datetime1">
              <a:rPr lang="en-US" smtClean="0"/>
              <a:t>2/22/2024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12</a:t>
            </a:fld>
            <a:endParaRPr lang="en-US"/>
          </a:p>
        </p:txBody>
      </p:sp>
    </p:spTree>
    <p:extLst>
      <p:ext uri="{BB962C8B-B14F-4D97-AF65-F5344CB8AC3E}">
        <p14:creationId xmlns:p14="http://schemas.microsoft.com/office/powerpoint/2010/main" val="1828151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5C33ED63-37D5-4211-8C28-4635ABA95846}" type="datetime1">
              <a:rPr lang="en-US" smtClean="0"/>
              <a:t>2/22/2024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13</a:t>
            </a:fld>
            <a:endParaRPr lang="en-US"/>
          </a:p>
        </p:txBody>
      </p:sp>
    </p:spTree>
    <p:extLst>
      <p:ext uri="{BB962C8B-B14F-4D97-AF65-F5344CB8AC3E}">
        <p14:creationId xmlns:p14="http://schemas.microsoft.com/office/powerpoint/2010/main" val="19271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FE50D19F-F4C8-4FDE-9DCA-E18FDEC6B08E}" type="datetime1">
              <a:rPr lang="en-US" smtClean="0"/>
              <a:t>2/22/2024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14</a:t>
            </a:fld>
            <a:endParaRPr lang="en-US"/>
          </a:p>
        </p:txBody>
      </p:sp>
    </p:spTree>
    <p:extLst>
      <p:ext uri="{BB962C8B-B14F-4D97-AF65-F5344CB8AC3E}">
        <p14:creationId xmlns:p14="http://schemas.microsoft.com/office/powerpoint/2010/main" val="19271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FE50D19F-F4C8-4FDE-9DCA-E18FDEC6B08E}" type="datetime1">
              <a:rPr lang="en-US" smtClean="0"/>
              <a:t>2/22/2024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15</a:t>
            </a:fld>
            <a:endParaRPr lang="en-US"/>
          </a:p>
        </p:txBody>
      </p:sp>
    </p:spTree>
    <p:extLst>
      <p:ext uri="{BB962C8B-B14F-4D97-AF65-F5344CB8AC3E}">
        <p14:creationId xmlns:p14="http://schemas.microsoft.com/office/powerpoint/2010/main" val="1918353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607DEB5D-37EA-43E4-AC38-B28C5F6A2433}" type="datetime1">
              <a:rPr lang="en-US" smtClean="0"/>
              <a:t>2/22/2024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3</a:t>
            </a:fld>
            <a:endParaRPr lang="en-US"/>
          </a:p>
        </p:txBody>
      </p:sp>
    </p:spTree>
    <p:extLst>
      <p:ext uri="{BB962C8B-B14F-4D97-AF65-F5344CB8AC3E}">
        <p14:creationId xmlns:p14="http://schemas.microsoft.com/office/powerpoint/2010/main" val="807373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F4ADD60C-37A8-410E-A041-6DCFB0F9276A}" type="datetime1">
              <a:rPr lang="en-US" smtClean="0"/>
              <a:t>2/22/2024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4</a:t>
            </a:fld>
            <a:endParaRPr lang="en-US"/>
          </a:p>
        </p:txBody>
      </p:sp>
    </p:spTree>
    <p:extLst>
      <p:ext uri="{BB962C8B-B14F-4D97-AF65-F5344CB8AC3E}">
        <p14:creationId xmlns:p14="http://schemas.microsoft.com/office/powerpoint/2010/main" val="869311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B825AD6C-4BFD-413A-A9CA-5AA3630A7682}" type="datetime1">
              <a:rPr lang="en-US" smtClean="0"/>
              <a:t>2/22/2024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5</a:t>
            </a:fld>
            <a:endParaRPr lang="en-US"/>
          </a:p>
        </p:txBody>
      </p:sp>
    </p:spTree>
    <p:extLst>
      <p:ext uri="{BB962C8B-B14F-4D97-AF65-F5344CB8AC3E}">
        <p14:creationId xmlns:p14="http://schemas.microsoft.com/office/powerpoint/2010/main" val="19271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B1EC9BA4-D5D6-49FE-AABB-34309A29442D}" type="datetime1">
              <a:rPr lang="en-US" smtClean="0"/>
              <a:t>2/22/2024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6</a:t>
            </a:fld>
            <a:endParaRPr lang="en-US"/>
          </a:p>
        </p:txBody>
      </p:sp>
    </p:spTree>
    <p:extLst>
      <p:ext uri="{BB962C8B-B14F-4D97-AF65-F5344CB8AC3E}">
        <p14:creationId xmlns:p14="http://schemas.microsoft.com/office/powerpoint/2010/main" val="19271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B825AD6C-4BFD-413A-A9CA-5AA3630A7682}" type="datetime1">
              <a:rPr lang="en-US" smtClean="0"/>
              <a:t>2/22/2024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7</a:t>
            </a:fld>
            <a:endParaRPr lang="en-US"/>
          </a:p>
        </p:txBody>
      </p:sp>
    </p:spTree>
    <p:extLst>
      <p:ext uri="{BB962C8B-B14F-4D97-AF65-F5344CB8AC3E}">
        <p14:creationId xmlns:p14="http://schemas.microsoft.com/office/powerpoint/2010/main" val="1317772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0FC70B19-5A09-4673-B44C-50B6938DA65A}" type="datetime1">
              <a:rPr lang="en-US" smtClean="0"/>
              <a:t>2/22/2024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8</a:t>
            </a:fld>
            <a:endParaRPr lang="en-US"/>
          </a:p>
        </p:txBody>
      </p:sp>
    </p:spTree>
    <p:extLst>
      <p:ext uri="{BB962C8B-B14F-4D97-AF65-F5344CB8AC3E}">
        <p14:creationId xmlns:p14="http://schemas.microsoft.com/office/powerpoint/2010/main" val="19271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B825AD6C-4BFD-413A-A9CA-5AA3630A7682}" type="datetime1">
              <a:rPr lang="en-US" smtClean="0"/>
              <a:t>2/22/2024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9</a:t>
            </a:fld>
            <a:endParaRPr lang="en-US"/>
          </a:p>
        </p:txBody>
      </p:sp>
    </p:spTree>
    <p:extLst>
      <p:ext uri="{BB962C8B-B14F-4D97-AF65-F5344CB8AC3E}">
        <p14:creationId xmlns:p14="http://schemas.microsoft.com/office/powerpoint/2010/main" val="229441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P1-P1-S-20-01</a:t>
            </a:r>
          </a:p>
        </p:txBody>
      </p:sp>
      <p:sp>
        <p:nvSpPr>
          <p:cNvPr id="5" name="Date Placeholder 4"/>
          <p:cNvSpPr>
            <a:spLocks noGrp="1"/>
          </p:cNvSpPr>
          <p:nvPr>
            <p:ph type="dt" idx="11"/>
          </p:nvPr>
        </p:nvSpPr>
        <p:spPr/>
        <p:txBody>
          <a:bodyPr/>
          <a:lstStyle/>
          <a:p>
            <a:fld id="{48B3483E-CB0A-4132-BC8B-DA8752587F00}" type="datetime1">
              <a:rPr lang="en-US" smtClean="0"/>
              <a:t>2/22/2024</a:t>
            </a:fld>
            <a:endParaRPr lang="en-US"/>
          </a:p>
        </p:txBody>
      </p:sp>
      <p:sp>
        <p:nvSpPr>
          <p:cNvPr id="6" name="Footer Placeholder 5"/>
          <p:cNvSpPr>
            <a:spLocks noGrp="1"/>
          </p:cNvSpPr>
          <p:nvPr>
            <p:ph type="ftr" sz="quarter" idx="12"/>
          </p:nvPr>
        </p:nvSpPr>
        <p:spPr/>
        <p:txBody>
          <a:bodyPr/>
          <a:lstStyle/>
          <a:p>
            <a:r>
              <a:rPr lang="en-US"/>
              <a:t>Project Title</a:t>
            </a:r>
          </a:p>
        </p:txBody>
      </p:sp>
      <p:sp>
        <p:nvSpPr>
          <p:cNvPr id="7" name="Slide Number Placeholder 6"/>
          <p:cNvSpPr>
            <a:spLocks noGrp="1"/>
          </p:cNvSpPr>
          <p:nvPr>
            <p:ph type="sldNum" sz="quarter" idx="13"/>
          </p:nvPr>
        </p:nvSpPr>
        <p:spPr/>
        <p:txBody>
          <a:bodyPr/>
          <a:lstStyle/>
          <a:p>
            <a:fld id="{786FEFBD-D254-4142-B3DF-3182BB9EBA19}" type="slidenum">
              <a:rPr lang="en-US" smtClean="0"/>
              <a:t>10</a:t>
            </a:fld>
            <a:endParaRPr lang="en-US"/>
          </a:p>
        </p:txBody>
      </p:sp>
    </p:spTree>
    <p:extLst>
      <p:ext uri="{BB962C8B-B14F-4D97-AF65-F5344CB8AC3E}">
        <p14:creationId xmlns:p14="http://schemas.microsoft.com/office/powerpoint/2010/main" val="1194236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7DF904-A76C-4547-AD6B-2EC0D34E110C}" type="datetime1">
              <a:rPr lang="en-US" smtClean="0"/>
              <a:t>2/22/2024</a:t>
            </a:fld>
            <a:endParaRPr lang="en-US"/>
          </a:p>
        </p:txBody>
      </p:sp>
      <p:sp>
        <p:nvSpPr>
          <p:cNvPr id="5" name="Footer Placeholder 4"/>
          <p:cNvSpPr>
            <a:spLocks noGrp="1"/>
          </p:cNvSpPr>
          <p:nvPr>
            <p:ph type="ftr" sz="quarter" idx="11"/>
          </p:nvPr>
        </p:nvSpPr>
        <p:spPr/>
        <p:txBody>
          <a:bodyPr/>
          <a:lstStyle/>
          <a:p>
            <a:r>
              <a:rPr lang="en-US"/>
              <a:t>Your Project Code(P1-P1-S-20-01) Project Title</a:t>
            </a:r>
          </a:p>
        </p:txBody>
      </p:sp>
      <p:sp>
        <p:nvSpPr>
          <p:cNvPr id="6" name="Slide Number Placeholder 5"/>
          <p:cNvSpPr>
            <a:spLocks noGrp="1"/>
          </p:cNvSpPr>
          <p:nvPr>
            <p:ph type="sldNum" sz="quarter" idx="12"/>
          </p:nvPr>
        </p:nvSpPr>
        <p:spPr/>
        <p:txBody>
          <a:bodyPr/>
          <a:lstStyle/>
          <a:p>
            <a:fld id="{FCB64944-C185-42A3-B9E2-0C66306C0823}" type="slidenum">
              <a:rPr lang="en-US" smtClean="0"/>
              <a:t>‹#›</a:t>
            </a:fld>
            <a:endParaRPr lang="en-US"/>
          </a:p>
        </p:txBody>
      </p:sp>
    </p:spTree>
    <p:extLst>
      <p:ext uri="{BB962C8B-B14F-4D97-AF65-F5344CB8AC3E}">
        <p14:creationId xmlns:p14="http://schemas.microsoft.com/office/powerpoint/2010/main" val="3228593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17D0B3-335B-4B8A-8743-E10436674414}" type="datetime1">
              <a:rPr lang="en-US" smtClean="0"/>
              <a:t>2/22/2024</a:t>
            </a:fld>
            <a:endParaRPr lang="en-US"/>
          </a:p>
        </p:txBody>
      </p:sp>
      <p:sp>
        <p:nvSpPr>
          <p:cNvPr id="5" name="Footer Placeholder 4"/>
          <p:cNvSpPr>
            <a:spLocks noGrp="1"/>
          </p:cNvSpPr>
          <p:nvPr>
            <p:ph type="ftr" sz="quarter" idx="11"/>
          </p:nvPr>
        </p:nvSpPr>
        <p:spPr/>
        <p:txBody>
          <a:bodyPr/>
          <a:lstStyle/>
          <a:p>
            <a:r>
              <a:rPr lang="en-US"/>
              <a:t>Your Project Code(P1-P1-S-20-01) Project Title</a:t>
            </a:r>
          </a:p>
        </p:txBody>
      </p:sp>
      <p:sp>
        <p:nvSpPr>
          <p:cNvPr id="6" name="Slide Number Placeholder 5"/>
          <p:cNvSpPr>
            <a:spLocks noGrp="1"/>
          </p:cNvSpPr>
          <p:nvPr>
            <p:ph type="sldNum" sz="quarter" idx="12"/>
          </p:nvPr>
        </p:nvSpPr>
        <p:spPr/>
        <p:txBody>
          <a:bodyPr/>
          <a:lstStyle/>
          <a:p>
            <a:fld id="{FCB64944-C185-42A3-B9E2-0C66306C0823}" type="slidenum">
              <a:rPr lang="en-US" smtClean="0"/>
              <a:t>‹#›</a:t>
            </a:fld>
            <a:endParaRPr lang="en-US"/>
          </a:p>
        </p:txBody>
      </p:sp>
    </p:spTree>
    <p:extLst>
      <p:ext uri="{BB962C8B-B14F-4D97-AF65-F5344CB8AC3E}">
        <p14:creationId xmlns:p14="http://schemas.microsoft.com/office/powerpoint/2010/main" val="132978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C584F2-939B-4AA9-B34B-CEA038FA78A9}" type="datetime1">
              <a:rPr lang="en-US" smtClean="0"/>
              <a:t>2/22/2024</a:t>
            </a:fld>
            <a:endParaRPr lang="en-US"/>
          </a:p>
        </p:txBody>
      </p:sp>
      <p:sp>
        <p:nvSpPr>
          <p:cNvPr id="5" name="Footer Placeholder 4"/>
          <p:cNvSpPr>
            <a:spLocks noGrp="1"/>
          </p:cNvSpPr>
          <p:nvPr>
            <p:ph type="ftr" sz="quarter" idx="11"/>
          </p:nvPr>
        </p:nvSpPr>
        <p:spPr/>
        <p:txBody>
          <a:bodyPr/>
          <a:lstStyle/>
          <a:p>
            <a:r>
              <a:rPr lang="en-US"/>
              <a:t>Your Project Code(P1-P1-S-20-01) Project Title</a:t>
            </a:r>
          </a:p>
        </p:txBody>
      </p:sp>
      <p:sp>
        <p:nvSpPr>
          <p:cNvPr id="6" name="Slide Number Placeholder 5"/>
          <p:cNvSpPr>
            <a:spLocks noGrp="1"/>
          </p:cNvSpPr>
          <p:nvPr>
            <p:ph type="sldNum" sz="quarter" idx="12"/>
          </p:nvPr>
        </p:nvSpPr>
        <p:spPr/>
        <p:txBody>
          <a:bodyPr/>
          <a:lstStyle/>
          <a:p>
            <a:fld id="{FCB64944-C185-42A3-B9E2-0C66306C0823}" type="slidenum">
              <a:rPr lang="en-US" smtClean="0"/>
              <a:t>‹#›</a:t>
            </a:fld>
            <a:endParaRPr lang="en-US"/>
          </a:p>
        </p:txBody>
      </p:sp>
    </p:spTree>
    <p:extLst>
      <p:ext uri="{BB962C8B-B14F-4D97-AF65-F5344CB8AC3E}">
        <p14:creationId xmlns:p14="http://schemas.microsoft.com/office/powerpoint/2010/main" val="1907571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30D4D4-4AB5-4530-88B4-CEEB0D6B6974}" type="datetime1">
              <a:rPr lang="en-US" smtClean="0"/>
              <a:t>2/22/2024</a:t>
            </a:fld>
            <a:endParaRPr lang="en-US"/>
          </a:p>
        </p:txBody>
      </p:sp>
      <p:sp>
        <p:nvSpPr>
          <p:cNvPr id="5" name="Footer Placeholder 4"/>
          <p:cNvSpPr>
            <a:spLocks noGrp="1"/>
          </p:cNvSpPr>
          <p:nvPr>
            <p:ph type="ftr" sz="quarter" idx="11"/>
          </p:nvPr>
        </p:nvSpPr>
        <p:spPr/>
        <p:txBody>
          <a:bodyPr/>
          <a:lstStyle/>
          <a:p>
            <a:r>
              <a:rPr lang="en-US"/>
              <a:t>Your Project Code(P1-P1-S-20-01) Project Title</a:t>
            </a:r>
          </a:p>
        </p:txBody>
      </p:sp>
      <p:sp>
        <p:nvSpPr>
          <p:cNvPr id="6" name="Slide Number Placeholder 5"/>
          <p:cNvSpPr>
            <a:spLocks noGrp="1"/>
          </p:cNvSpPr>
          <p:nvPr>
            <p:ph type="sldNum" sz="quarter" idx="12"/>
          </p:nvPr>
        </p:nvSpPr>
        <p:spPr/>
        <p:txBody>
          <a:bodyPr/>
          <a:lstStyle/>
          <a:p>
            <a:fld id="{FCB64944-C185-42A3-B9E2-0C66306C0823}" type="slidenum">
              <a:rPr lang="en-US" smtClean="0"/>
              <a:t>‹#›</a:t>
            </a:fld>
            <a:endParaRPr lang="en-US"/>
          </a:p>
        </p:txBody>
      </p:sp>
    </p:spTree>
    <p:extLst>
      <p:ext uri="{BB962C8B-B14F-4D97-AF65-F5344CB8AC3E}">
        <p14:creationId xmlns:p14="http://schemas.microsoft.com/office/powerpoint/2010/main" val="1316493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9C4556-2C53-400A-B52E-CFE8A5B7D4C2}" type="datetime1">
              <a:rPr lang="en-US" smtClean="0"/>
              <a:t>2/22/2024</a:t>
            </a:fld>
            <a:endParaRPr lang="en-US"/>
          </a:p>
        </p:txBody>
      </p:sp>
      <p:sp>
        <p:nvSpPr>
          <p:cNvPr id="5" name="Footer Placeholder 4"/>
          <p:cNvSpPr>
            <a:spLocks noGrp="1"/>
          </p:cNvSpPr>
          <p:nvPr>
            <p:ph type="ftr" sz="quarter" idx="11"/>
          </p:nvPr>
        </p:nvSpPr>
        <p:spPr/>
        <p:txBody>
          <a:bodyPr/>
          <a:lstStyle/>
          <a:p>
            <a:r>
              <a:rPr lang="en-US"/>
              <a:t>Your Project Code(P1-P1-S-20-01) Project Title</a:t>
            </a:r>
          </a:p>
        </p:txBody>
      </p:sp>
      <p:sp>
        <p:nvSpPr>
          <p:cNvPr id="6" name="Slide Number Placeholder 5"/>
          <p:cNvSpPr>
            <a:spLocks noGrp="1"/>
          </p:cNvSpPr>
          <p:nvPr>
            <p:ph type="sldNum" sz="quarter" idx="12"/>
          </p:nvPr>
        </p:nvSpPr>
        <p:spPr/>
        <p:txBody>
          <a:bodyPr/>
          <a:lstStyle/>
          <a:p>
            <a:fld id="{FCB64944-C185-42A3-B9E2-0C66306C0823}" type="slidenum">
              <a:rPr lang="en-US" smtClean="0"/>
              <a:t>‹#›</a:t>
            </a:fld>
            <a:endParaRPr lang="en-US"/>
          </a:p>
        </p:txBody>
      </p:sp>
    </p:spTree>
    <p:extLst>
      <p:ext uri="{BB962C8B-B14F-4D97-AF65-F5344CB8AC3E}">
        <p14:creationId xmlns:p14="http://schemas.microsoft.com/office/powerpoint/2010/main" val="1033742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CBBA09-33CF-402E-BB8A-941BE1CEAAFB}" type="datetime1">
              <a:rPr lang="en-US" smtClean="0"/>
              <a:t>2/22/2024</a:t>
            </a:fld>
            <a:endParaRPr lang="en-US"/>
          </a:p>
        </p:txBody>
      </p:sp>
      <p:sp>
        <p:nvSpPr>
          <p:cNvPr id="6" name="Footer Placeholder 5"/>
          <p:cNvSpPr>
            <a:spLocks noGrp="1"/>
          </p:cNvSpPr>
          <p:nvPr>
            <p:ph type="ftr" sz="quarter" idx="11"/>
          </p:nvPr>
        </p:nvSpPr>
        <p:spPr/>
        <p:txBody>
          <a:bodyPr/>
          <a:lstStyle/>
          <a:p>
            <a:r>
              <a:rPr lang="en-US"/>
              <a:t>Your Project Code(P1-P1-S-20-01) Project Title</a:t>
            </a:r>
          </a:p>
        </p:txBody>
      </p:sp>
      <p:sp>
        <p:nvSpPr>
          <p:cNvPr id="7" name="Slide Number Placeholder 6"/>
          <p:cNvSpPr>
            <a:spLocks noGrp="1"/>
          </p:cNvSpPr>
          <p:nvPr>
            <p:ph type="sldNum" sz="quarter" idx="12"/>
          </p:nvPr>
        </p:nvSpPr>
        <p:spPr/>
        <p:txBody>
          <a:bodyPr/>
          <a:lstStyle/>
          <a:p>
            <a:fld id="{FCB64944-C185-42A3-B9E2-0C66306C0823}" type="slidenum">
              <a:rPr lang="en-US" smtClean="0"/>
              <a:t>‹#›</a:t>
            </a:fld>
            <a:endParaRPr lang="en-US"/>
          </a:p>
        </p:txBody>
      </p:sp>
    </p:spTree>
    <p:extLst>
      <p:ext uri="{BB962C8B-B14F-4D97-AF65-F5344CB8AC3E}">
        <p14:creationId xmlns:p14="http://schemas.microsoft.com/office/powerpoint/2010/main" val="2032829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E431203-6E24-49C4-A73D-322126FB9AA3}" type="datetime1">
              <a:rPr lang="en-US" smtClean="0"/>
              <a:t>2/22/2024</a:t>
            </a:fld>
            <a:endParaRPr lang="en-US"/>
          </a:p>
        </p:txBody>
      </p:sp>
      <p:sp>
        <p:nvSpPr>
          <p:cNvPr id="8" name="Footer Placeholder 7"/>
          <p:cNvSpPr>
            <a:spLocks noGrp="1"/>
          </p:cNvSpPr>
          <p:nvPr>
            <p:ph type="ftr" sz="quarter" idx="11"/>
          </p:nvPr>
        </p:nvSpPr>
        <p:spPr/>
        <p:txBody>
          <a:bodyPr/>
          <a:lstStyle/>
          <a:p>
            <a:r>
              <a:rPr lang="en-US"/>
              <a:t>Your Project Code(P1-P1-S-20-01) Project Title</a:t>
            </a:r>
          </a:p>
        </p:txBody>
      </p:sp>
      <p:sp>
        <p:nvSpPr>
          <p:cNvPr id="9" name="Slide Number Placeholder 8"/>
          <p:cNvSpPr>
            <a:spLocks noGrp="1"/>
          </p:cNvSpPr>
          <p:nvPr>
            <p:ph type="sldNum" sz="quarter" idx="12"/>
          </p:nvPr>
        </p:nvSpPr>
        <p:spPr/>
        <p:txBody>
          <a:bodyPr/>
          <a:lstStyle/>
          <a:p>
            <a:fld id="{FCB64944-C185-42A3-B9E2-0C66306C0823}" type="slidenum">
              <a:rPr lang="en-US" smtClean="0"/>
              <a:t>‹#›</a:t>
            </a:fld>
            <a:endParaRPr lang="en-US"/>
          </a:p>
        </p:txBody>
      </p:sp>
    </p:spTree>
    <p:extLst>
      <p:ext uri="{BB962C8B-B14F-4D97-AF65-F5344CB8AC3E}">
        <p14:creationId xmlns:p14="http://schemas.microsoft.com/office/powerpoint/2010/main" val="240402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697CB8-69DB-415F-B70B-584E1D4B5382}" type="datetime1">
              <a:rPr lang="en-US" smtClean="0"/>
              <a:t>2/22/2024</a:t>
            </a:fld>
            <a:endParaRPr lang="en-US"/>
          </a:p>
        </p:txBody>
      </p:sp>
      <p:sp>
        <p:nvSpPr>
          <p:cNvPr id="4" name="Footer Placeholder 3"/>
          <p:cNvSpPr>
            <a:spLocks noGrp="1"/>
          </p:cNvSpPr>
          <p:nvPr>
            <p:ph type="ftr" sz="quarter" idx="11"/>
          </p:nvPr>
        </p:nvSpPr>
        <p:spPr/>
        <p:txBody>
          <a:bodyPr/>
          <a:lstStyle/>
          <a:p>
            <a:r>
              <a:rPr lang="en-US"/>
              <a:t>Your Project Code(P1-P1-S-20-01) Project Title</a:t>
            </a:r>
          </a:p>
        </p:txBody>
      </p:sp>
      <p:sp>
        <p:nvSpPr>
          <p:cNvPr id="5" name="Slide Number Placeholder 4"/>
          <p:cNvSpPr>
            <a:spLocks noGrp="1"/>
          </p:cNvSpPr>
          <p:nvPr>
            <p:ph type="sldNum" sz="quarter" idx="12"/>
          </p:nvPr>
        </p:nvSpPr>
        <p:spPr/>
        <p:txBody>
          <a:bodyPr/>
          <a:lstStyle/>
          <a:p>
            <a:fld id="{FCB64944-C185-42A3-B9E2-0C66306C0823}" type="slidenum">
              <a:rPr lang="en-US" smtClean="0"/>
              <a:t>‹#›</a:t>
            </a:fld>
            <a:endParaRPr lang="en-US"/>
          </a:p>
        </p:txBody>
      </p:sp>
    </p:spTree>
    <p:extLst>
      <p:ext uri="{BB962C8B-B14F-4D97-AF65-F5344CB8AC3E}">
        <p14:creationId xmlns:p14="http://schemas.microsoft.com/office/powerpoint/2010/main" val="211375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CC84DA-0940-4731-8877-87A550E45FEE}" type="datetime1">
              <a:rPr lang="en-US" smtClean="0"/>
              <a:t>2/22/2024</a:t>
            </a:fld>
            <a:endParaRPr lang="en-US"/>
          </a:p>
        </p:txBody>
      </p:sp>
      <p:sp>
        <p:nvSpPr>
          <p:cNvPr id="3" name="Footer Placeholder 2"/>
          <p:cNvSpPr>
            <a:spLocks noGrp="1"/>
          </p:cNvSpPr>
          <p:nvPr>
            <p:ph type="ftr" sz="quarter" idx="11"/>
          </p:nvPr>
        </p:nvSpPr>
        <p:spPr/>
        <p:txBody>
          <a:bodyPr/>
          <a:lstStyle/>
          <a:p>
            <a:r>
              <a:rPr lang="en-US"/>
              <a:t>Your Project Code(P1-P1-S-20-01) Project Title</a:t>
            </a:r>
          </a:p>
        </p:txBody>
      </p:sp>
      <p:sp>
        <p:nvSpPr>
          <p:cNvPr id="4" name="Slide Number Placeholder 3"/>
          <p:cNvSpPr>
            <a:spLocks noGrp="1"/>
          </p:cNvSpPr>
          <p:nvPr>
            <p:ph type="sldNum" sz="quarter" idx="12"/>
          </p:nvPr>
        </p:nvSpPr>
        <p:spPr/>
        <p:txBody>
          <a:bodyPr/>
          <a:lstStyle/>
          <a:p>
            <a:fld id="{FCB64944-C185-42A3-B9E2-0C66306C0823}" type="slidenum">
              <a:rPr lang="en-US" smtClean="0"/>
              <a:t>‹#›</a:t>
            </a:fld>
            <a:endParaRPr lang="en-US"/>
          </a:p>
        </p:txBody>
      </p:sp>
    </p:spTree>
    <p:extLst>
      <p:ext uri="{BB962C8B-B14F-4D97-AF65-F5344CB8AC3E}">
        <p14:creationId xmlns:p14="http://schemas.microsoft.com/office/powerpoint/2010/main" val="96938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316400-5575-480E-B7EF-9E88528ECCC8}" type="datetime1">
              <a:rPr lang="en-US" smtClean="0"/>
              <a:t>2/22/2024</a:t>
            </a:fld>
            <a:endParaRPr lang="en-US"/>
          </a:p>
        </p:txBody>
      </p:sp>
      <p:sp>
        <p:nvSpPr>
          <p:cNvPr id="6" name="Footer Placeholder 5"/>
          <p:cNvSpPr>
            <a:spLocks noGrp="1"/>
          </p:cNvSpPr>
          <p:nvPr>
            <p:ph type="ftr" sz="quarter" idx="11"/>
          </p:nvPr>
        </p:nvSpPr>
        <p:spPr/>
        <p:txBody>
          <a:bodyPr/>
          <a:lstStyle/>
          <a:p>
            <a:r>
              <a:rPr lang="en-US"/>
              <a:t>Your Project Code(P1-P1-S-20-01) Project Title</a:t>
            </a:r>
          </a:p>
        </p:txBody>
      </p:sp>
      <p:sp>
        <p:nvSpPr>
          <p:cNvPr id="7" name="Slide Number Placeholder 6"/>
          <p:cNvSpPr>
            <a:spLocks noGrp="1"/>
          </p:cNvSpPr>
          <p:nvPr>
            <p:ph type="sldNum" sz="quarter" idx="12"/>
          </p:nvPr>
        </p:nvSpPr>
        <p:spPr/>
        <p:txBody>
          <a:bodyPr/>
          <a:lstStyle/>
          <a:p>
            <a:fld id="{FCB64944-C185-42A3-B9E2-0C66306C0823}" type="slidenum">
              <a:rPr lang="en-US" smtClean="0"/>
              <a:t>‹#›</a:t>
            </a:fld>
            <a:endParaRPr lang="en-US"/>
          </a:p>
        </p:txBody>
      </p:sp>
    </p:spTree>
    <p:extLst>
      <p:ext uri="{BB962C8B-B14F-4D97-AF65-F5344CB8AC3E}">
        <p14:creationId xmlns:p14="http://schemas.microsoft.com/office/powerpoint/2010/main" val="446092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264A7A-48D0-4476-83B1-1F1233CA3DDC}" type="datetime1">
              <a:rPr lang="en-US" smtClean="0"/>
              <a:t>2/22/2024</a:t>
            </a:fld>
            <a:endParaRPr lang="en-US"/>
          </a:p>
        </p:txBody>
      </p:sp>
      <p:sp>
        <p:nvSpPr>
          <p:cNvPr id="6" name="Footer Placeholder 5"/>
          <p:cNvSpPr>
            <a:spLocks noGrp="1"/>
          </p:cNvSpPr>
          <p:nvPr>
            <p:ph type="ftr" sz="quarter" idx="11"/>
          </p:nvPr>
        </p:nvSpPr>
        <p:spPr/>
        <p:txBody>
          <a:bodyPr/>
          <a:lstStyle/>
          <a:p>
            <a:r>
              <a:rPr lang="en-US"/>
              <a:t>Your Project Code(P1-P1-S-20-01) Project Title</a:t>
            </a:r>
          </a:p>
        </p:txBody>
      </p:sp>
      <p:sp>
        <p:nvSpPr>
          <p:cNvPr id="7" name="Slide Number Placeholder 6"/>
          <p:cNvSpPr>
            <a:spLocks noGrp="1"/>
          </p:cNvSpPr>
          <p:nvPr>
            <p:ph type="sldNum" sz="quarter" idx="12"/>
          </p:nvPr>
        </p:nvSpPr>
        <p:spPr/>
        <p:txBody>
          <a:bodyPr/>
          <a:lstStyle/>
          <a:p>
            <a:fld id="{FCB64944-C185-42A3-B9E2-0C66306C0823}" type="slidenum">
              <a:rPr lang="en-US" smtClean="0"/>
              <a:t>‹#›</a:t>
            </a:fld>
            <a:endParaRPr lang="en-US"/>
          </a:p>
        </p:txBody>
      </p:sp>
    </p:spTree>
    <p:extLst>
      <p:ext uri="{BB962C8B-B14F-4D97-AF65-F5344CB8AC3E}">
        <p14:creationId xmlns:p14="http://schemas.microsoft.com/office/powerpoint/2010/main" val="2873394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026B10-3FB8-4C7E-957B-87D304575392}" type="datetime1">
              <a:rPr lang="en-US" smtClean="0"/>
              <a:t>2/22/2024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Project Code(P1-P1-S-20-01) Project Title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B64944-C185-42A3-B9E2-0C66306C0823}" type="slidenum">
              <a:rPr lang="en-US" smtClean="0"/>
              <a:t>‹#›</a:t>
            </a:fld>
            <a:endParaRPr lang="en-US"/>
          </a:p>
        </p:txBody>
      </p:sp>
    </p:spTree>
    <p:extLst>
      <p:ext uri="{BB962C8B-B14F-4D97-AF65-F5344CB8AC3E}">
        <p14:creationId xmlns:p14="http://schemas.microsoft.com/office/powerpoint/2010/main" val="3817347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github.com/seymanurakti/fight-detection-surv-datase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serre-lab.clps.brown.edu/resource/hmdb-a-large-human-motion-database/" TargetMode="External"/><Relationship Id="rId5" Type="http://schemas.openxmlformats.org/officeDocument/2006/relationships/hyperlink" Target="https://www.analyticsvidhya.com/blog/2022/06/yolo-algorithm-for-custom-object-detection" TargetMode="External"/><Relationship Id="rId4" Type="http://schemas.openxmlformats.org/officeDocument/2006/relationships/hyperlink" Target="https://tribune.com.pk/story/2454420/bikers-sans-helmet-to-receive-e-challa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u="sng" dirty="0">
                <a:solidFill>
                  <a:schemeClr val="accent1"/>
                </a:solidFill>
              </a:rPr>
              <a:t>Proposal Defense</a:t>
            </a:r>
            <a:r>
              <a:rPr lang="en-US" b="1" u="sng" dirty="0"/>
              <a:t/>
            </a:r>
            <a:br>
              <a:rPr lang="en-US" b="1" u="sng" dirty="0"/>
            </a:br>
            <a:endParaRPr lang="en-US" u="sng" dirty="0"/>
          </a:p>
        </p:txBody>
      </p:sp>
      <p:sp>
        <p:nvSpPr>
          <p:cNvPr id="3" name="Subtitle 2"/>
          <p:cNvSpPr>
            <a:spLocks noGrp="1"/>
          </p:cNvSpPr>
          <p:nvPr>
            <p:ph type="subTitle" idx="1"/>
          </p:nvPr>
        </p:nvSpPr>
        <p:spPr>
          <a:xfrm>
            <a:off x="1451315" y="3116983"/>
            <a:ext cx="9144000" cy="1626326"/>
          </a:xfrm>
        </p:spPr>
        <p:txBody>
          <a:bodyPr vert="horz" lIns="91440" tIns="45720" rIns="91440" bIns="45720" rtlCol="0" anchor="t">
            <a:normAutofit/>
          </a:bodyPr>
          <a:lstStyle/>
          <a:p>
            <a:r>
              <a:rPr lang="en-US" sz="3300" b="1" u="sng" dirty="0">
                <a:solidFill>
                  <a:schemeClr val="accent1"/>
                </a:solidFill>
              </a:rPr>
              <a:t>Team </a:t>
            </a:r>
          </a:p>
          <a:p>
            <a:pPr algn="l"/>
            <a:r>
              <a:rPr lang="en-US" sz="3300" dirty="0"/>
              <a:t>                                         </a:t>
            </a:r>
            <a:r>
              <a:rPr lang="en-US" sz="3300" dirty="0">
                <a:latin typeface="Times New Roman"/>
                <a:cs typeface="Times New Roman"/>
              </a:rPr>
              <a:t> </a:t>
            </a:r>
            <a:endParaRPr lang="en-US" dirty="0"/>
          </a:p>
        </p:txBody>
      </p:sp>
      <p:pic>
        <p:nvPicPr>
          <p:cNvPr id="5"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5885" y="323075"/>
            <a:ext cx="1385664" cy="1385664"/>
          </a:xfrm>
          <a:prstGeom prst="rect">
            <a:avLst/>
          </a:prstGeom>
        </p:spPr>
      </p:pic>
      <p:sp>
        <p:nvSpPr>
          <p:cNvPr id="6" name="Subtitle 2"/>
          <p:cNvSpPr txBox="1">
            <a:spLocks/>
          </p:cNvSpPr>
          <p:nvPr/>
        </p:nvSpPr>
        <p:spPr>
          <a:xfrm>
            <a:off x="1524000" y="4956221"/>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300" b="1" u="sng">
                <a:solidFill>
                  <a:schemeClr val="accent1"/>
                </a:solidFill>
              </a:rPr>
              <a:t>Supervisor </a:t>
            </a:r>
          </a:p>
          <a:p>
            <a:pPr algn="l"/>
            <a:r>
              <a:rPr lang="en-US" sz="3300"/>
              <a:t>                                         </a:t>
            </a:r>
            <a:endParaRPr lang="en-US"/>
          </a:p>
        </p:txBody>
      </p:sp>
      <p:graphicFrame>
        <p:nvGraphicFramePr>
          <p:cNvPr id="4" name="Table 3">
            <a:extLst>
              <a:ext uri="{FF2B5EF4-FFF2-40B4-BE49-F238E27FC236}">
                <a16:creationId xmlns:a16="http://schemas.microsoft.com/office/drawing/2014/main" id="{4E855B30-1ED3-5441-47BF-B2A5B10562FB}"/>
              </a:ext>
            </a:extLst>
          </p:cNvPr>
          <p:cNvGraphicFramePr>
            <a:graphicFrameLocks noGrp="1"/>
          </p:cNvGraphicFramePr>
          <p:nvPr>
            <p:extLst>
              <p:ext uri="{D42A27DB-BD31-4B8C-83A1-F6EECF244321}">
                <p14:modId xmlns:p14="http://schemas.microsoft.com/office/powerpoint/2010/main" val="1158470037"/>
              </p:ext>
            </p:extLst>
          </p:nvPr>
        </p:nvGraphicFramePr>
        <p:xfrm>
          <a:off x="2011680" y="3848817"/>
          <a:ext cx="8168640" cy="1112520"/>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1909915247"/>
                    </a:ext>
                  </a:extLst>
                </a:gridCol>
                <a:gridCol w="4084320">
                  <a:extLst>
                    <a:ext uri="{9D8B030D-6E8A-4147-A177-3AD203B41FA5}">
                      <a16:colId xmlns:a16="http://schemas.microsoft.com/office/drawing/2014/main" val="885265936"/>
                    </a:ext>
                  </a:extLst>
                </a:gridCol>
              </a:tblGrid>
              <a:tr h="370840">
                <a:tc>
                  <a:txBody>
                    <a:bodyPr/>
                    <a:lstStyle/>
                    <a:p>
                      <a:r>
                        <a:rPr lang="en-US" b="0">
                          <a:solidFill>
                            <a:schemeClr val="tx1"/>
                          </a:solidFill>
                        </a:rPr>
                        <a:t>Abdullah Basit</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20000"/>
                        <a:lumOff val="80000"/>
                      </a:schemeClr>
                    </a:solidFill>
                  </a:tcPr>
                </a:tc>
                <a:tc>
                  <a:txBody>
                    <a:bodyPr/>
                    <a:lstStyle/>
                    <a:p>
                      <a:r>
                        <a:rPr lang="en-US" b="0" dirty="0" smtClean="0">
                          <a:solidFill>
                            <a:schemeClr val="tx1"/>
                          </a:solidFill>
                        </a:rPr>
                        <a:t>20I - 0623</a:t>
                      </a:r>
                      <a:endParaRPr lang="en-US" b="0" dirty="0">
                        <a:solidFill>
                          <a:schemeClr val="tx1"/>
                        </a:solidFill>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20000"/>
                        <a:lumOff val="80000"/>
                      </a:schemeClr>
                    </a:solidFill>
                  </a:tcPr>
                </a:tc>
                <a:extLst>
                  <a:ext uri="{0D108BD9-81ED-4DB2-BD59-A6C34878D82A}">
                    <a16:rowId xmlns:a16="http://schemas.microsoft.com/office/drawing/2014/main" val="2281926214"/>
                  </a:ext>
                </a:extLst>
              </a:tr>
              <a:tr h="370840">
                <a:tc>
                  <a:txBody>
                    <a:bodyPr/>
                    <a:lstStyle/>
                    <a:p>
                      <a:r>
                        <a:rPr lang="en-US"/>
                        <a:t>Muhammad Abubakar Siddique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dirty="0" smtClean="0"/>
                        <a:t>20F - 0101</a:t>
                      </a:r>
                      <a:endParaRPr lang="en-US" dirty="0"/>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668302214"/>
                  </a:ext>
                </a:extLst>
              </a:tr>
              <a:tr h="370840">
                <a:tc>
                  <a:txBody>
                    <a:bodyPr/>
                    <a:lstStyle/>
                    <a:p>
                      <a:r>
                        <a:rPr lang="en-US"/>
                        <a:t>Areeba Rasheed</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dirty="0" smtClean="0"/>
                        <a:t>19F - 0238</a:t>
                      </a:r>
                      <a:endParaRPr lang="en-US" dirty="0"/>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652905692"/>
                  </a:ext>
                </a:extLst>
              </a:tr>
            </a:tbl>
          </a:graphicData>
        </a:graphic>
      </p:graphicFrame>
      <p:graphicFrame>
        <p:nvGraphicFramePr>
          <p:cNvPr id="7" name="Table 6">
            <a:extLst>
              <a:ext uri="{FF2B5EF4-FFF2-40B4-BE49-F238E27FC236}">
                <a16:creationId xmlns:a16="http://schemas.microsoft.com/office/drawing/2014/main" id="{AC063230-DFCB-F346-689F-A26BEF282D83}"/>
              </a:ext>
            </a:extLst>
          </p:cNvPr>
          <p:cNvGraphicFramePr>
            <a:graphicFrameLocks noGrp="1"/>
          </p:cNvGraphicFramePr>
          <p:nvPr>
            <p:extLst>
              <p:ext uri="{D42A27DB-BD31-4B8C-83A1-F6EECF244321}">
                <p14:modId xmlns:p14="http://schemas.microsoft.com/office/powerpoint/2010/main" val="3530893332"/>
              </p:ext>
            </p:extLst>
          </p:nvPr>
        </p:nvGraphicFramePr>
        <p:xfrm>
          <a:off x="2011680" y="5686582"/>
          <a:ext cx="8168640" cy="370840"/>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4186210847"/>
                    </a:ext>
                  </a:extLst>
                </a:gridCol>
                <a:gridCol w="4084320">
                  <a:extLst>
                    <a:ext uri="{9D8B030D-6E8A-4147-A177-3AD203B41FA5}">
                      <a16:colId xmlns:a16="http://schemas.microsoft.com/office/drawing/2014/main" val="2676546579"/>
                    </a:ext>
                  </a:extLst>
                </a:gridCol>
              </a:tblGrid>
              <a:tr h="370840">
                <a:tc>
                  <a:txBody>
                    <a:bodyPr/>
                    <a:lstStyle/>
                    <a:p>
                      <a:r>
                        <a:rPr lang="en-US" b="0">
                          <a:solidFill>
                            <a:schemeClr val="tx1"/>
                          </a:solidFill>
                        </a:rPr>
                        <a:t>Supervisor</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20000"/>
                        <a:lumOff val="80000"/>
                      </a:schemeClr>
                    </a:solidFill>
                  </a:tcPr>
                </a:tc>
                <a:tc>
                  <a:txBody>
                    <a:bodyPr/>
                    <a:lstStyle/>
                    <a:p>
                      <a:r>
                        <a:rPr lang="en-US" b="0" dirty="0" smtClean="0">
                          <a:solidFill>
                            <a:schemeClr val="tx1"/>
                          </a:solidFill>
                        </a:rPr>
                        <a:t>Mr. Usman </a:t>
                      </a:r>
                      <a:r>
                        <a:rPr lang="en-US" b="0" dirty="0" err="1">
                          <a:solidFill>
                            <a:schemeClr val="tx1"/>
                          </a:solidFill>
                        </a:rPr>
                        <a:t>Ghous</a:t>
                      </a:r>
                      <a:endParaRPr lang="en-US" b="0" dirty="0">
                        <a:solidFill>
                          <a:schemeClr val="tx1"/>
                        </a:solidFill>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accent1">
                        <a:lumMod val="20000"/>
                        <a:lumOff val="80000"/>
                      </a:schemeClr>
                    </a:solidFill>
                  </a:tcPr>
                </a:tc>
                <a:extLst>
                  <a:ext uri="{0D108BD9-81ED-4DB2-BD59-A6C34878D82A}">
                    <a16:rowId xmlns:a16="http://schemas.microsoft.com/office/drawing/2014/main" val="3578964633"/>
                  </a:ext>
                </a:extLst>
              </a:tr>
            </a:tbl>
          </a:graphicData>
        </a:graphic>
      </p:graphicFrame>
    </p:spTree>
    <p:extLst>
      <p:ext uri="{BB962C8B-B14F-4D97-AF65-F5344CB8AC3E}">
        <p14:creationId xmlns:p14="http://schemas.microsoft.com/office/powerpoint/2010/main" val="193890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606" t="-1" r="1363" b="1372"/>
          <a:stretch/>
        </p:blipFill>
        <p:spPr>
          <a:xfrm>
            <a:off x="795035" y="4771453"/>
            <a:ext cx="10394950" cy="1864297"/>
          </a:xfrm>
          <a:prstGeom prst="rect">
            <a:avLst/>
          </a:prstGeom>
        </p:spPr>
      </p:pic>
      <p:sp>
        <p:nvSpPr>
          <p:cNvPr id="2" name="Title 1"/>
          <p:cNvSpPr>
            <a:spLocks noGrp="1"/>
          </p:cNvSpPr>
          <p:nvPr>
            <p:ph type="title"/>
          </p:nvPr>
        </p:nvSpPr>
        <p:spPr>
          <a:xfrm>
            <a:off x="838200" y="365125"/>
            <a:ext cx="8952914" cy="1325563"/>
          </a:xfrm>
        </p:spPr>
        <p:txBody>
          <a:bodyPr/>
          <a:lstStyle/>
          <a:p>
            <a:pPr algn="ctr"/>
            <a:r>
              <a:rPr lang="en-US" b="1" u="sng" dirty="0" smtClean="0">
                <a:solidFill>
                  <a:schemeClr val="accent1"/>
                </a:solidFill>
              </a:rPr>
              <a:t>Dataset Details</a:t>
            </a:r>
            <a:endParaRPr lang="en-US" u="sng" dirty="0">
              <a:solidFill>
                <a:schemeClr val="accent1"/>
              </a:solidFill>
            </a:endParaRPr>
          </a:p>
        </p:txBody>
      </p:sp>
      <p:pic>
        <p:nvPicPr>
          <p:cNvPr id="10" name="Content Placeholder 9"/>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10</a:t>
            </a:fld>
            <a:endParaRPr lang="en-US"/>
          </a:p>
        </p:txBody>
      </p:sp>
      <p:sp>
        <p:nvSpPr>
          <p:cNvPr id="6" name="Rectangle 5"/>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31221" y="1510996"/>
            <a:ext cx="10848013" cy="3123932"/>
          </a:xfrm>
          <a:prstGeom prst="rect">
            <a:avLst/>
          </a:prstGeom>
        </p:spPr>
        <p:txBody>
          <a:bodyPr wrap="square">
            <a:spAutoFit/>
          </a:bodyPr>
          <a:lstStyle/>
          <a:p>
            <a:pPr algn="just">
              <a:spcAft>
                <a:spcPts val="600"/>
              </a:spcAft>
            </a:pPr>
            <a:r>
              <a:rPr lang="en-US" b="1" dirty="0" smtClean="0"/>
              <a:t>Facial Recognition Module</a:t>
            </a:r>
          </a:p>
          <a:p>
            <a:pPr algn="just">
              <a:spcAft>
                <a:spcPts val="600"/>
              </a:spcAft>
            </a:pPr>
            <a:r>
              <a:rPr lang="en-US" dirty="0" smtClean="0"/>
              <a:t>Student RFID Dataset and CCTV recordings of our university have been requested from campus administration. </a:t>
            </a:r>
            <a:endParaRPr lang="en-US" dirty="0"/>
          </a:p>
          <a:p>
            <a:pPr algn="just">
              <a:spcAft>
                <a:spcPts val="600"/>
              </a:spcAft>
            </a:pPr>
            <a:r>
              <a:rPr lang="en-US" b="1" dirty="0" smtClean="0"/>
              <a:t>Smoking Behavior Detection Module</a:t>
            </a:r>
          </a:p>
          <a:p>
            <a:pPr algn="just">
              <a:spcAft>
                <a:spcPts val="600"/>
              </a:spcAft>
            </a:pPr>
            <a:r>
              <a:rPr lang="en-US" dirty="0" smtClean="0"/>
              <a:t>Utilizes the </a:t>
            </a:r>
            <a:r>
              <a:rPr lang="en-US" dirty="0" err="1"/>
              <a:t>HMDB</a:t>
            </a:r>
            <a:r>
              <a:rPr lang="en-US" dirty="0"/>
              <a:t>: a large human motion database’s dataset on smoking [2</a:t>
            </a:r>
            <a:r>
              <a:rPr lang="en-US" dirty="0" smtClean="0"/>
              <a:t>].</a:t>
            </a:r>
          </a:p>
          <a:p>
            <a:pPr algn="just">
              <a:spcAft>
                <a:spcPts val="600"/>
              </a:spcAft>
            </a:pPr>
            <a:r>
              <a:rPr lang="en-US" b="1" dirty="0" smtClean="0"/>
              <a:t>Fighting Behavior Detection Module</a:t>
            </a:r>
          </a:p>
          <a:p>
            <a:pPr algn="just">
              <a:spcAft>
                <a:spcPts val="600"/>
              </a:spcAft>
            </a:pPr>
            <a:r>
              <a:rPr lang="en-US" dirty="0" smtClean="0"/>
              <a:t>The </a:t>
            </a:r>
            <a:r>
              <a:rPr lang="en-US" dirty="0"/>
              <a:t>dataset consists of Vision-based Fight Detection from Surveillance Cameras that are uploaded on </a:t>
            </a:r>
            <a:r>
              <a:rPr lang="en-US" dirty="0" smtClean="0"/>
              <a:t>YouTube [5].</a:t>
            </a:r>
          </a:p>
          <a:p>
            <a:pPr algn="just">
              <a:spcAft>
                <a:spcPts val="600"/>
              </a:spcAft>
            </a:pPr>
            <a:r>
              <a:rPr lang="en-US" b="1" dirty="0" smtClean="0"/>
              <a:t>Littering </a:t>
            </a:r>
            <a:r>
              <a:rPr lang="en-US" b="1" dirty="0"/>
              <a:t>Behavior</a:t>
            </a:r>
            <a:r>
              <a:rPr lang="en-US" b="1" dirty="0" smtClean="0"/>
              <a:t> Detection Module</a:t>
            </a:r>
          </a:p>
          <a:p>
            <a:pPr algn="just">
              <a:spcAft>
                <a:spcPts val="600"/>
              </a:spcAft>
            </a:pPr>
            <a:r>
              <a:rPr lang="en-US" dirty="0" smtClean="0"/>
              <a:t>Requested the authors of “Anti-Litter </a:t>
            </a:r>
            <a:r>
              <a:rPr lang="en-US" dirty="0"/>
              <a:t>Surveillance based on Person Understanding via Multi-Task Learning” [</a:t>
            </a:r>
            <a:r>
              <a:rPr lang="en-US" dirty="0" smtClean="0"/>
              <a:t>6] for </a:t>
            </a:r>
            <a:r>
              <a:rPr lang="en-US" dirty="0"/>
              <a:t>their self-created </a:t>
            </a:r>
            <a:r>
              <a:rPr lang="en-US" dirty="0" smtClean="0"/>
              <a:t>dumping action detection dataset.</a:t>
            </a:r>
            <a:endParaRPr lang="en-US" b="1" dirty="0" smtClean="0"/>
          </a:p>
        </p:txBody>
      </p:sp>
      <p:sp>
        <p:nvSpPr>
          <p:cNvPr id="4" name="TextBox 3"/>
          <p:cNvSpPr txBox="1"/>
          <p:nvPr/>
        </p:nvSpPr>
        <p:spPr>
          <a:xfrm>
            <a:off x="1330569" y="213946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8846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52914" cy="1325563"/>
          </a:xfrm>
        </p:spPr>
        <p:txBody>
          <a:bodyPr/>
          <a:lstStyle/>
          <a:p>
            <a:pPr algn="ctr"/>
            <a:r>
              <a:rPr lang="en-US" b="1" u="sng" dirty="0">
                <a:solidFill>
                  <a:schemeClr val="accent1"/>
                </a:solidFill>
              </a:rPr>
              <a:t>Related Projects</a:t>
            </a:r>
            <a:endParaRPr lang="en-US" u="sng" dirty="0">
              <a:solidFill>
                <a:schemeClr val="accent1"/>
              </a:solidFill>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11</a:t>
            </a:fld>
            <a:endParaRPr lang="en-US"/>
          </a:p>
        </p:txBody>
      </p:sp>
      <p:sp>
        <p:nvSpPr>
          <p:cNvPr id="6" name="Rectangle 5"/>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56655" y="2362487"/>
            <a:ext cx="5167529" cy="3139321"/>
          </a:xfrm>
          <a:prstGeom prst="rect">
            <a:avLst/>
          </a:prstGeom>
        </p:spPr>
        <p:txBody>
          <a:bodyPr wrap="square">
            <a:spAutoFit/>
          </a:bodyPr>
          <a:lstStyle/>
          <a:p>
            <a:pPr algn="just"/>
            <a:r>
              <a:rPr lang="en-US" b="1" dirty="0" smtClean="0"/>
              <a:t>China </a:t>
            </a:r>
            <a:r>
              <a:rPr lang="en-US" b="1" dirty="0"/>
              <a:t>Social Credit Surveillance </a:t>
            </a:r>
            <a:r>
              <a:rPr lang="en-US" b="1" dirty="0" smtClean="0"/>
              <a:t>System</a:t>
            </a:r>
          </a:p>
          <a:p>
            <a:pPr algn="just"/>
            <a:r>
              <a:rPr lang="en-US" sz="1600" dirty="0" smtClean="0"/>
              <a:t>It </a:t>
            </a:r>
            <a:r>
              <a:rPr lang="en-US" sz="1600" dirty="0"/>
              <a:t>is a complex framework intended to assess and influence the behavior of individuals, companies, and organizations by aggregating data from financial, legal, and social interactions to enforce compliance and promote trustworthiness within society</a:t>
            </a:r>
            <a:r>
              <a:rPr lang="en-US" sz="1600" dirty="0" smtClean="0"/>
              <a:t>.</a:t>
            </a:r>
          </a:p>
          <a:p>
            <a:endParaRPr lang="en-US" b="0" i="0" u="none" strike="noStrike" baseline="0" dirty="0" smtClean="0">
              <a:solidFill>
                <a:srgbClr val="000000"/>
              </a:solidFill>
              <a:latin typeface="Times New Roman" panose="02020603050405020304" pitchFamily="18" charset="0"/>
              <a:cs typeface="Times New Roman" panose="02020603050405020304" pitchFamily="18" charset="0"/>
            </a:endParaRPr>
          </a:p>
          <a:p>
            <a:pPr algn="just"/>
            <a:r>
              <a:rPr lang="en-US" b="1" dirty="0" smtClean="0"/>
              <a:t>Punjab </a:t>
            </a:r>
            <a:r>
              <a:rPr lang="en-US" b="1" dirty="0"/>
              <a:t>Safe </a:t>
            </a:r>
            <a:r>
              <a:rPr lang="en-US" b="1" dirty="0" smtClean="0"/>
              <a:t>City Project</a:t>
            </a:r>
          </a:p>
          <a:p>
            <a:pPr algn="just"/>
            <a:r>
              <a:rPr lang="en-US" sz="1600" dirty="0" smtClean="0"/>
              <a:t>The project involves </a:t>
            </a:r>
            <a:r>
              <a:rPr lang="en-US" sz="1600" dirty="0"/>
              <a:t>using AI in traffic cameras specifically to monitor compliance with traffic laws, such as helmet use by motorcyclists, to enhance road safety. This initiative is </a:t>
            </a:r>
            <a:r>
              <a:rPr lang="en-US" sz="1600" dirty="0" smtClean="0"/>
              <a:t>aimed </a:t>
            </a:r>
            <a:r>
              <a:rPr lang="en-US" sz="1600" dirty="0"/>
              <a:t>at improving traffic </a:t>
            </a:r>
            <a:r>
              <a:rPr lang="en-US" sz="1600" dirty="0" smtClean="0"/>
              <a:t>management using technology.</a:t>
            </a:r>
            <a:endParaRPr lang="en-US" sz="1400" b="0" i="0" u="none" strike="noStrike" baseline="0" dirty="0">
              <a:solidFill>
                <a:srgbClr val="000000"/>
              </a:solidFill>
              <a:latin typeface="Times New Roman" panose="02020603050405020304" pitchFamily="18" charset="0"/>
              <a:cs typeface="Times New Roman" panose="02020603050405020304" pitchFamily="18" charset="0"/>
            </a:endParaRPr>
          </a:p>
        </p:txBody>
      </p:sp>
      <p:pic>
        <p:nvPicPr>
          <p:cNvPr id="9" name="Picture 2" descr="US Money Is Funding The Technology Behind China's Surveillance St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4239" y="1855436"/>
            <a:ext cx="5581675" cy="37071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extBox 3"/>
          <p:cNvSpPr txBox="1"/>
          <p:nvPr/>
        </p:nvSpPr>
        <p:spPr>
          <a:xfrm>
            <a:off x="1330569" y="213946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4108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52914" cy="1325563"/>
          </a:xfrm>
        </p:spPr>
        <p:txBody>
          <a:bodyPr/>
          <a:lstStyle/>
          <a:p>
            <a:pPr algn="ctr"/>
            <a:r>
              <a:rPr lang="en-US" b="1" u="sng" dirty="0" smtClean="0">
                <a:solidFill>
                  <a:schemeClr val="accent1"/>
                </a:solidFill>
              </a:rPr>
              <a:t>Comparison</a:t>
            </a:r>
            <a:endParaRPr lang="en-US" u="sng" dirty="0">
              <a:solidFill>
                <a:schemeClr val="accent1"/>
              </a:solidFill>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12</a:t>
            </a:fld>
            <a:endParaRPr lang="en-US"/>
          </a:p>
        </p:txBody>
      </p:sp>
      <p:sp>
        <p:nvSpPr>
          <p:cNvPr id="6" name="Rectangle 5"/>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11240" y="1828489"/>
            <a:ext cx="10667994" cy="646331"/>
          </a:xfrm>
          <a:prstGeom prst="rect">
            <a:avLst/>
          </a:prstGeom>
        </p:spPr>
        <p:txBody>
          <a:bodyPr wrap="square">
            <a:spAutoFit/>
          </a:bodyPr>
          <a:lstStyle/>
          <a:p>
            <a:r>
              <a:rPr lang="en-US" b="0" i="0" u="none" strike="noStrike" baseline="0">
                <a:solidFill>
                  <a:srgbClr val="000000"/>
                </a:solidFill>
                <a:latin typeface="Times New Roman" panose="02020603050405020304" pitchFamily="18" charset="0"/>
              </a:rPr>
              <a:t>	</a:t>
            </a:r>
          </a:p>
          <a:p>
            <a:r>
              <a:rPr lang="en-US" b="0" i="0" u="none" strike="noStrike" baseline="0">
                <a:solidFill>
                  <a:srgbClr val="000000"/>
                </a:solidFill>
                <a:latin typeface="Times New Roman" panose="02020603050405020304" pitchFamily="18" charset="0"/>
              </a:rPr>
              <a:t>	</a:t>
            </a:r>
          </a:p>
        </p:txBody>
      </p:sp>
      <p:sp>
        <p:nvSpPr>
          <p:cNvPr id="4" name="TextBox 3"/>
          <p:cNvSpPr txBox="1"/>
          <p:nvPr/>
        </p:nvSpPr>
        <p:spPr>
          <a:xfrm>
            <a:off x="1330569" y="2139462"/>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4"/>
          <a:stretch>
            <a:fillRect/>
          </a:stretch>
        </p:blipFill>
        <p:spPr>
          <a:xfrm>
            <a:off x="1018467" y="1425919"/>
            <a:ext cx="8995484" cy="45990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127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52914" cy="1325563"/>
          </a:xfrm>
        </p:spPr>
        <p:txBody>
          <a:bodyPr/>
          <a:lstStyle/>
          <a:p>
            <a:pPr algn="ctr"/>
            <a:r>
              <a:rPr lang="en-US" b="1" u="sng">
                <a:solidFill>
                  <a:schemeClr val="accent1"/>
                </a:solidFill>
              </a:rPr>
              <a:t>Tools/Technologies/Environment</a:t>
            </a:r>
            <a:endParaRPr lang="en-US" u="sng">
              <a:solidFill>
                <a:schemeClr val="accent1"/>
              </a:solidFill>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13</a:t>
            </a:fld>
            <a:endParaRPr lang="en-US"/>
          </a:p>
        </p:txBody>
      </p:sp>
      <p:sp>
        <p:nvSpPr>
          <p:cNvPr id="6" name="Rectangle 5"/>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11240" y="1828489"/>
            <a:ext cx="10667994" cy="646331"/>
          </a:xfrm>
          <a:prstGeom prst="rect">
            <a:avLst/>
          </a:prstGeom>
        </p:spPr>
        <p:txBody>
          <a:bodyPr wrap="square">
            <a:spAutoFit/>
          </a:bodyPr>
          <a:lstStyle/>
          <a:p>
            <a:r>
              <a:rPr lang="en-US" b="0" i="0" u="none" strike="noStrike" baseline="0">
                <a:solidFill>
                  <a:srgbClr val="000000"/>
                </a:solidFill>
                <a:latin typeface="Times New Roman" panose="02020603050405020304" pitchFamily="18" charset="0"/>
              </a:rPr>
              <a:t>	</a:t>
            </a:r>
          </a:p>
          <a:p>
            <a:r>
              <a:rPr lang="en-US" b="0" i="0" u="none" strike="noStrike" baseline="0">
                <a:solidFill>
                  <a:srgbClr val="000000"/>
                </a:solidFill>
                <a:latin typeface="Times New Roman" panose="02020603050405020304" pitchFamily="18" charset="0"/>
              </a:rPr>
              <a:t>	</a:t>
            </a:r>
          </a:p>
        </p:txBody>
      </p:sp>
      <p:pic>
        <p:nvPicPr>
          <p:cNvPr id="7" name="Picture 6" descr="A logo with orange and black text&#10;&#10;Description automatically generated">
            <a:extLst>
              <a:ext uri="{FF2B5EF4-FFF2-40B4-BE49-F238E27FC236}">
                <a16:creationId xmlns:a16="http://schemas.microsoft.com/office/drawing/2014/main" id="{93E12A91-50C3-47AB-E611-EE49A5D76194}"/>
              </a:ext>
            </a:extLst>
          </p:cNvPr>
          <p:cNvPicPr>
            <a:picLocks noChangeAspect="1"/>
          </p:cNvPicPr>
          <p:nvPr/>
        </p:nvPicPr>
        <p:blipFill>
          <a:blip r:embed="rId4"/>
          <a:stretch>
            <a:fillRect/>
          </a:stretch>
        </p:blipFill>
        <p:spPr>
          <a:xfrm>
            <a:off x="5638269" y="1653200"/>
            <a:ext cx="1593477" cy="1559860"/>
          </a:xfrm>
          <a:prstGeom prst="rect">
            <a:avLst/>
          </a:prstGeom>
        </p:spPr>
      </p:pic>
      <p:pic>
        <p:nvPicPr>
          <p:cNvPr id="16" name="Picture 15" descr="A blue atom symbol with a black background&#10;&#10;Description automatically generated">
            <a:extLst>
              <a:ext uri="{FF2B5EF4-FFF2-40B4-BE49-F238E27FC236}">
                <a16:creationId xmlns:a16="http://schemas.microsoft.com/office/drawing/2014/main" id="{6589E2D4-B1C8-0D65-685C-3A4DAA5BF0B6}"/>
              </a:ext>
            </a:extLst>
          </p:cNvPr>
          <p:cNvPicPr>
            <a:picLocks noChangeAspect="1"/>
          </p:cNvPicPr>
          <p:nvPr/>
        </p:nvPicPr>
        <p:blipFill>
          <a:blip r:embed="rId5"/>
          <a:stretch>
            <a:fillRect/>
          </a:stretch>
        </p:blipFill>
        <p:spPr>
          <a:xfrm>
            <a:off x="3240259" y="3544190"/>
            <a:ext cx="1457179" cy="1467426"/>
          </a:xfrm>
          <a:prstGeom prst="rect">
            <a:avLst/>
          </a:prstGeom>
        </p:spPr>
      </p:pic>
      <p:pic>
        <p:nvPicPr>
          <p:cNvPr id="17" name="Picture 16">
            <a:extLst>
              <a:ext uri="{FF2B5EF4-FFF2-40B4-BE49-F238E27FC236}">
                <a16:creationId xmlns:a16="http://schemas.microsoft.com/office/drawing/2014/main" id="{31ECC77E-B263-574A-D545-824CAEE6BEBF}"/>
              </a:ext>
            </a:extLst>
          </p:cNvPr>
          <p:cNvPicPr>
            <a:picLocks noChangeAspect="1"/>
          </p:cNvPicPr>
          <p:nvPr/>
        </p:nvPicPr>
        <p:blipFill>
          <a:blip r:embed="rId6"/>
          <a:stretch>
            <a:fillRect/>
          </a:stretch>
        </p:blipFill>
        <p:spPr>
          <a:xfrm>
            <a:off x="799514" y="1397707"/>
            <a:ext cx="2041714" cy="2019301"/>
          </a:xfrm>
          <a:prstGeom prst="rect">
            <a:avLst/>
          </a:prstGeom>
        </p:spPr>
      </p:pic>
      <p:pic>
        <p:nvPicPr>
          <p:cNvPr id="18" name="Picture 17" descr="A logo on a black background&#10;&#10;Description automatically generated">
            <a:extLst>
              <a:ext uri="{FF2B5EF4-FFF2-40B4-BE49-F238E27FC236}">
                <a16:creationId xmlns:a16="http://schemas.microsoft.com/office/drawing/2014/main" id="{C813344F-C29A-C8B6-96C0-2B4E9DDED2AF}"/>
              </a:ext>
            </a:extLst>
          </p:cNvPr>
          <p:cNvPicPr>
            <a:picLocks noChangeAspect="1"/>
          </p:cNvPicPr>
          <p:nvPr/>
        </p:nvPicPr>
        <p:blipFill>
          <a:blip r:embed="rId7"/>
          <a:stretch>
            <a:fillRect/>
          </a:stretch>
        </p:blipFill>
        <p:spPr>
          <a:xfrm>
            <a:off x="7372203" y="1245604"/>
            <a:ext cx="4431324" cy="2570581"/>
          </a:xfrm>
          <a:prstGeom prst="rect">
            <a:avLst/>
          </a:prstGeom>
        </p:spPr>
      </p:pic>
      <p:pic>
        <p:nvPicPr>
          <p:cNvPr id="19" name="Picture 18" descr="A blue and yellow snake logo&#10;&#10;Description automatically generated">
            <a:extLst>
              <a:ext uri="{FF2B5EF4-FFF2-40B4-BE49-F238E27FC236}">
                <a16:creationId xmlns:a16="http://schemas.microsoft.com/office/drawing/2014/main" id="{6FE7E272-C57E-3C5A-C737-DD4075C217C8}"/>
              </a:ext>
            </a:extLst>
          </p:cNvPr>
          <p:cNvPicPr>
            <a:picLocks noChangeAspect="1"/>
          </p:cNvPicPr>
          <p:nvPr/>
        </p:nvPicPr>
        <p:blipFill>
          <a:blip r:embed="rId8"/>
          <a:stretch>
            <a:fillRect/>
          </a:stretch>
        </p:blipFill>
        <p:spPr>
          <a:xfrm>
            <a:off x="3196883" y="1736006"/>
            <a:ext cx="1500555" cy="1524001"/>
          </a:xfrm>
          <a:prstGeom prst="rect">
            <a:avLst/>
          </a:prstGeom>
        </p:spPr>
      </p:pic>
      <p:pic>
        <p:nvPicPr>
          <p:cNvPr id="20" name="Picture 19" descr="A blue elephant with tusks&#10;&#10;Description automatically generated">
            <a:extLst>
              <a:ext uri="{FF2B5EF4-FFF2-40B4-BE49-F238E27FC236}">
                <a16:creationId xmlns:a16="http://schemas.microsoft.com/office/drawing/2014/main" id="{92F0127C-6B86-9C98-EE68-7EC21BEC6C06}"/>
              </a:ext>
            </a:extLst>
          </p:cNvPr>
          <p:cNvPicPr>
            <a:picLocks noChangeAspect="1"/>
          </p:cNvPicPr>
          <p:nvPr/>
        </p:nvPicPr>
        <p:blipFill>
          <a:blip r:embed="rId9"/>
          <a:stretch>
            <a:fillRect/>
          </a:stretch>
        </p:blipFill>
        <p:spPr>
          <a:xfrm>
            <a:off x="7657619" y="3628949"/>
            <a:ext cx="1594339" cy="1594339"/>
          </a:xfrm>
          <a:prstGeom prst="rect">
            <a:avLst/>
          </a:prstGeom>
        </p:spPr>
      </p:pic>
      <p:pic>
        <p:nvPicPr>
          <p:cNvPr id="14" name="Picture 13" descr="IMG_256"/>
          <p:cNvPicPr/>
          <p:nvPr/>
        </p:nvPicPr>
        <p:blipFill>
          <a:blip r:embed="rId10"/>
          <a:stretch>
            <a:fillRect/>
          </a:stretch>
        </p:blipFill>
        <p:spPr>
          <a:xfrm>
            <a:off x="5934648" y="3831550"/>
            <a:ext cx="1039622" cy="1180066"/>
          </a:xfrm>
          <a:prstGeom prst="rect">
            <a:avLst/>
          </a:prstGeom>
          <a:noFill/>
          <a:ln w="9525">
            <a:noFill/>
          </a:ln>
        </p:spPr>
      </p:pic>
      <p:pic>
        <p:nvPicPr>
          <p:cNvPr id="15" name="Picture 14" descr="IMG_256"/>
          <p:cNvPicPr/>
          <p:nvPr/>
        </p:nvPicPr>
        <p:blipFill>
          <a:blip r:embed="rId11"/>
          <a:stretch>
            <a:fillRect/>
          </a:stretch>
        </p:blipFill>
        <p:spPr>
          <a:xfrm>
            <a:off x="1278299" y="3790675"/>
            <a:ext cx="1116623" cy="1127221"/>
          </a:xfrm>
          <a:prstGeom prst="rect">
            <a:avLst/>
          </a:prstGeom>
          <a:noFill/>
          <a:ln w="9525">
            <a:noFill/>
          </a:ln>
        </p:spPr>
      </p:pic>
      <p:pic>
        <p:nvPicPr>
          <p:cNvPr id="21" name="Picture 20" descr="IMG_256"/>
          <p:cNvPicPr/>
          <p:nvPr/>
        </p:nvPicPr>
        <p:blipFill>
          <a:blip r:embed="rId12"/>
          <a:stretch>
            <a:fillRect/>
          </a:stretch>
        </p:blipFill>
        <p:spPr>
          <a:xfrm>
            <a:off x="9935308" y="3824727"/>
            <a:ext cx="1062550" cy="1124520"/>
          </a:xfrm>
          <a:prstGeom prst="rect">
            <a:avLst/>
          </a:prstGeom>
          <a:noFill/>
          <a:ln w="9525">
            <a:noFill/>
          </a:ln>
        </p:spPr>
      </p:pic>
    </p:spTree>
    <p:extLst>
      <p:ext uri="{BB962C8B-B14F-4D97-AF65-F5344CB8AC3E}">
        <p14:creationId xmlns:p14="http://schemas.microsoft.com/office/powerpoint/2010/main" val="356838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240" y="-55427"/>
            <a:ext cx="8952914" cy="1325563"/>
          </a:xfrm>
        </p:spPr>
        <p:txBody>
          <a:bodyPr/>
          <a:lstStyle/>
          <a:p>
            <a:pPr algn="ctr"/>
            <a:r>
              <a:rPr lang="en-US" b="1" u="sng" dirty="0">
                <a:solidFill>
                  <a:schemeClr val="accent1"/>
                </a:solidFill>
              </a:rPr>
              <a:t>High Level System Diagram</a:t>
            </a:r>
            <a:endParaRPr lang="en-US" u="sng" dirty="0">
              <a:solidFill>
                <a:schemeClr val="accent1"/>
              </a:solidFill>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14</a:t>
            </a:fld>
            <a:endParaRPr lang="en-US"/>
          </a:p>
        </p:txBody>
      </p:sp>
      <p:sp>
        <p:nvSpPr>
          <p:cNvPr id="6" name="Rectangle 5"/>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11240" y="1828489"/>
            <a:ext cx="10667994" cy="646331"/>
          </a:xfrm>
          <a:prstGeom prst="rect">
            <a:avLst/>
          </a:prstGeom>
        </p:spPr>
        <p:txBody>
          <a:bodyPr wrap="square">
            <a:spAutoFit/>
          </a:bodyPr>
          <a:lstStyle/>
          <a:p>
            <a:r>
              <a:rPr lang="en-US" b="0" i="0" u="none" strike="noStrike" baseline="0">
                <a:solidFill>
                  <a:srgbClr val="000000"/>
                </a:solidFill>
                <a:latin typeface="Times New Roman" panose="02020603050405020304" pitchFamily="18" charset="0"/>
              </a:rPr>
              <a:t>	</a:t>
            </a:r>
          </a:p>
          <a:p>
            <a:r>
              <a:rPr lang="en-US" b="0" i="0" u="none" strike="noStrike" baseline="0">
                <a:solidFill>
                  <a:srgbClr val="000000"/>
                </a:solidFill>
                <a:latin typeface="Times New Roman" panose="02020603050405020304" pitchFamily="18" charset="0"/>
              </a:rPr>
              <a:t>	</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550" y="970664"/>
            <a:ext cx="7461488" cy="5620636"/>
          </a:xfrm>
          <a:prstGeom prst="rect">
            <a:avLst/>
          </a:prstGeom>
        </p:spPr>
      </p:pic>
    </p:spTree>
    <p:extLst>
      <p:ext uri="{BB962C8B-B14F-4D97-AF65-F5344CB8AC3E}">
        <p14:creationId xmlns:p14="http://schemas.microsoft.com/office/powerpoint/2010/main" val="241324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240" y="-55427"/>
            <a:ext cx="8952914" cy="1325563"/>
          </a:xfrm>
        </p:spPr>
        <p:txBody>
          <a:bodyPr/>
          <a:lstStyle/>
          <a:p>
            <a:pPr algn="ctr"/>
            <a:r>
              <a:rPr lang="en-US" b="1" u="sng" dirty="0" smtClean="0">
                <a:solidFill>
                  <a:schemeClr val="accent1"/>
                </a:solidFill>
              </a:rPr>
              <a:t>References</a:t>
            </a:r>
            <a:endParaRPr lang="en-US" u="sng" dirty="0">
              <a:solidFill>
                <a:schemeClr val="accent1"/>
              </a:solidFill>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15</a:t>
            </a:fld>
            <a:endParaRPr lang="en-US"/>
          </a:p>
        </p:txBody>
      </p:sp>
      <p:sp>
        <p:nvSpPr>
          <p:cNvPr id="6" name="Rectangle 5"/>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11240" y="1828489"/>
            <a:ext cx="10667994" cy="646331"/>
          </a:xfrm>
          <a:prstGeom prst="rect">
            <a:avLst/>
          </a:prstGeom>
        </p:spPr>
        <p:txBody>
          <a:bodyPr wrap="square">
            <a:spAutoFit/>
          </a:bodyPr>
          <a:lstStyle/>
          <a:p>
            <a:r>
              <a:rPr lang="en-US" b="0" i="0" u="none" strike="noStrike" baseline="0">
                <a:solidFill>
                  <a:srgbClr val="000000"/>
                </a:solidFill>
                <a:latin typeface="Times New Roman" panose="02020603050405020304" pitchFamily="18" charset="0"/>
              </a:rPr>
              <a:t>	</a:t>
            </a:r>
          </a:p>
          <a:p>
            <a:r>
              <a:rPr lang="en-US" b="0" i="0" u="none" strike="noStrike" baseline="0">
                <a:solidFill>
                  <a:srgbClr val="000000"/>
                </a:solidFill>
                <a:latin typeface="Times New Roman" panose="02020603050405020304" pitchFamily="18" charset="0"/>
              </a:rPr>
              <a:t>	</a:t>
            </a:r>
          </a:p>
        </p:txBody>
      </p:sp>
      <p:sp>
        <p:nvSpPr>
          <p:cNvPr id="4" name="TextBox 3"/>
          <p:cNvSpPr txBox="1"/>
          <p:nvPr/>
        </p:nvSpPr>
        <p:spPr>
          <a:xfrm>
            <a:off x="930850" y="2193134"/>
            <a:ext cx="10170904" cy="2957861"/>
          </a:xfrm>
          <a:prstGeom prst="rect">
            <a:avLst/>
          </a:prstGeom>
          <a:noFill/>
        </p:spPr>
        <p:txBody>
          <a:bodyPr wrap="square" rtlCol="0">
            <a:spAutoFit/>
          </a:bodyPr>
          <a:lstStyle/>
          <a:p>
            <a:pPr marL="342900" lvl="0" indent="-342900" algn="just">
              <a:lnSpc>
                <a:spcPct val="150000"/>
              </a:lnSpc>
              <a:buFont typeface="+mj-lt"/>
              <a:buAutoNum type="arabicPeriod"/>
            </a:pPr>
            <a:r>
              <a:rPr lang="en-US" dirty="0"/>
              <a:t>https://www.scmp.com/economy/china-economy/article/3096090/what-chinas-social-credit-system-and-why-it-controversial</a:t>
            </a:r>
          </a:p>
          <a:p>
            <a:pPr marL="342900" lvl="0" indent="-342900" algn="just">
              <a:lnSpc>
                <a:spcPct val="150000"/>
              </a:lnSpc>
              <a:buFont typeface="+mj-lt"/>
              <a:buAutoNum type="arabicPeriod"/>
            </a:pPr>
            <a:r>
              <a:rPr lang="en-US" u="sng" dirty="0">
                <a:hlinkClick r:id="rId4"/>
              </a:rPr>
              <a:t>https://tribune.com.pk/story/2454420/bikers-sans-helmet-to-receive-e-challan</a:t>
            </a:r>
            <a:endParaRPr lang="en-US" dirty="0"/>
          </a:p>
          <a:p>
            <a:pPr marL="342900" lvl="0" indent="-342900" algn="just">
              <a:lnSpc>
                <a:spcPct val="150000"/>
              </a:lnSpc>
              <a:buFont typeface="+mj-lt"/>
              <a:buAutoNum type="arabicPeriod"/>
            </a:pPr>
            <a:r>
              <a:rPr lang="en-US" u="sng" dirty="0">
                <a:hlinkClick r:id="rId5"/>
              </a:rPr>
              <a:t>https://www.analyticsvidhya.com/blog/2022/06/yolo-algorithm-for-custom-object-detection</a:t>
            </a:r>
            <a:endParaRPr lang="en-US" dirty="0"/>
          </a:p>
          <a:p>
            <a:pPr marL="342900" lvl="0" indent="-342900" algn="just">
              <a:lnSpc>
                <a:spcPct val="150000"/>
              </a:lnSpc>
              <a:buFont typeface="+mj-lt"/>
              <a:buAutoNum type="arabicPeriod"/>
            </a:pPr>
            <a:r>
              <a:rPr lang="en-US" u="sng" dirty="0">
                <a:hlinkClick r:id="rId6"/>
              </a:rPr>
              <a:t>https://serre-lab.clps.brown.edu/resource/hmdb-a-large-human-motion-database/</a:t>
            </a:r>
            <a:endParaRPr lang="en-US" dirty="0"/>
          </a:p>
          <a:p>
            <a:pPr marL="342900" lvl="0" indent="-342900" algn="just">
              <a:lnSpc>
                <a:spcPct val="150000"/>
              </a:lnSpc>
              <a:buFont typeface="+mj-lt"/>
              <a:buAutoNum type="arabicPeriod"/>
            </a:pPr>
            <a:r>
              <a:rPr lang="en-US" u="sng" dirty="0">
                <a:hlinkClick r:id="rId7"/>
              </a:rPr>
              <a:t>https://github.com/seymanurakti/fight-detection-surv-dataset</a:t>
            </a:r>
            <a:endParaRPr lang="en-US" dirty="0"/>
          </a:p>
          <a:p>
            <a:pPr marL="342900" lvl="0" indent="-342900" algn="just">
              <a:lnSpc>
                <a:spcPct val="150000"/>
              </a:lnSpc>
              <a:buFont typeface="+mj-lt"/>
              <a:buAutoNum type="arabicPeriod"/>
            </a:pPr>
            <a:r>
              <a:rPr lang="en-US" dirty="0"/>
              <a:t>https://www.bmvc2020-conference.com/assets/papers/0279.pdf</a:t>
            </a:r>
          </a:p>
        </p:txBody>
      </p:sp>
    </p:spTree>
    <p:extLst>
      <p:ext uri="{BB962C8B-B14F-4D97-AF65-F5344CB8AC3E}">
        <p14:creationId xmlns:p14="http://schemas.microsoft.com/office/powerpoint/2010/main" val="78809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CB64944-C185-42A3-B9E2-0C66306C0823}" type="slidenum">
              <a:rPr lang="en-US" smtClean="0"/>
              <a:t>2</a:t>
            </a:fld>
            <a:endParaRPr lang="en-US"/>
          </a:p>
        </p:txBody>
      </p:sp>
      <p:pic>
        <p:nvPicPr>
          <p:cNvPr id="5"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0974" y="396876"/>
            <a:ext cx="1385887" cy="1385887"/>
          </a:xfrm>
          <a:prstGeom prst="rect">
            <a:avLst/>
          </a:prstGeom>
        </p:spPr>
      </p:pic>
      <p:sp>
        <p:nvSpPr>
          <p:cNvPr id="10" name="Content Placeholder 8"/>
          <p:cNvSpPr>
            <a:spLocks noGrp="1"/>
          </p:cNvSpPr>
          <p:nvPr>
            <p:ph sz="half" idx="1"/>
          </p:nvPr>
        </p:nvSpPr>
        <p:spPr>
          <a:xfrm>
            <a:off x="838200" y="576263"/>
            <a:ext cx="10147300" cy="5600700"/>
          </a:xfrm>
        </p:spPr>
        <p:txBody>
          <a:bodyPr>
            <a:normAutofit/>
          </a:bodyPr>
          <a:lstStyle/>
          <a:p>
            <a:pPr marL="0" indent="0" algn="ctr">
              <a:buNone/>
            </a:pPr>
            <a:endParaRPr lang="en-US" sz="3200" b="1" dirty="0"/>
          </a:p>
          <a:p>
            <a:pPr marL="0" indent="0" algn="ctr">
              <a:buNone/>
            </a:pPr>
            <a:r>
              <a:rPr lang="en-US" sz="3200" b="1" u="sng" dirty="0">
                <a:solidFill>
                  <a:schemeClr val="accent1"/>
                </a:solidFill>
              </a:rPr>
              <a:t>Team/Company Name:</a:t>
            </a:r>
          </a:p>
          <a:p>
            <a:pPr marL="0" indent="0" algn="ctr">
              <a:buNone/>
            </a:pPr>
            <a:endParaRPr lang="en-US" sz="3200" b="1" u="sng" dirty="0">
              <a:solidFill>
                <a:schemeClr val="accent1"/>
              </a:solidFill>
            </a:endParaRPr>
          </a:p>
          <a:p>
            <a:pPr marL="0" indent="0" algn="ctr">
              <a:buNone/>
            </a:pPr>
            <a:endParaRPr lang="en-US" sz="3200" b="1" u="sng" dirty="0">
              <a:solidFill>
                <a:schemeClr val="accent1"/>
              </a:solidFill>
            </a:endParaRPr>
          </a:p>
          <a:p>
            <a:pPr marL="0" indent="0" algn="ctr">
              <a:buNone/>
            </a:pPr>
            <a:endParaRPr lang="en-US" sz="3200" b="1" u="sng" dirty="0">
              <a:solidFill>
                <a:schemeClr val="accent1"/>
              </a:solidFill>
            </a:endParaRPr>
          </a:p>
          <a:p>
            <a:pPr marL="0" indent="0" algn="ctr">
              <a:buNone/>
            </a:pPr>
            <a:r>
              <a:rPr lang="en-US" sz="3200" b="1" u="sng" dirty="0">
                <a:solidFill>
                  <a:schemeClr val="accent1"/>
                </a:solidFill>
              </a:rPr>
              <a:t>Project Name/Title:</a:t>
            </a:r>
          </a:p>
          <a:p>
            <a:pPr marL="0" indent="0" algn="ctr">
              <a:buNone/>
            </a:pPr>
            <a:endParaRPr lang="en-US" sz="3200" dirty="0"/>
          </a:p>
        </p:txBody>
      </p:sp>
      <p:sp>
        <p:nvSpPr>
          <p:cNvPr id="2" name="TextBox 1">
            <a:extLst>
              <a:ext uri="{FF2B5EF4-FFF2-40B4-BE49-F238E27FC236}">
                <a16:creationId xmlns:a16="http://schemas.microsoft.com/office/drawing/2014/main" id="{01E377EB-E724-C5DB-EEBE-E6095C33E66C}"/>
              </a:ext>
            </a:extLst>
          </p:cNvPr>
          <p:cNvSpPr txBox="1"/>
          <p:nvPr/>
        </p:nvSpPr>
        <p:spPr>
          <a:xfrm>
            <a:off x="3465638" y="1968269"/>
            <a:ext cx="478571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dirty="0">
                <a:ea typeface="Calibri"/>
                <a:cs typeface="Calibri"/>
              </a:rPr>
              <a:t>               Team Alpha </a:t>
            </a:r>
            <a:endParaRPr lang="en-US" dirty="0"/>
          </a:p>
        </p:txBody>
      </p:sp>
      <p:sp>
        <p:nvSpPr>
          <p:cNvPr id="3" name="TextBox 2">
            <a:extLst>
              <a:ext uri="{FF2B5EF4-FFF2-40B4-BE49-F238E27FC236}">
                <a16:creationId xmlns:a16="http://schemas.microsoft.com/office/drawing/2014/main" id="{FD75F905-A4D5-E604-EAD1-3B48214AA2B1}"/>
              </a:ext>
            </a:extLst>
          </p:cNvPr>
          <p:cNvSpPr txBox="1"/>
          <p:nvPr/>
        </p:nvSpPr>
        <p:spPr>
          <a:xfrm>
            <a:off x="3273646" y="4204158"/>
            <a:ext cx="605495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ea typeface="Calibri"/>
                <a:cs typeface="Calibri"/>
              </a:rPr>
              <a:t>Smart Surveillance System (SSS)</a:t>
            </a:r>
          </a:p>
        </p:txBody>
      </p:sp>
    </p:spTree>
    <p:extLst>
      <p:ext uri="{BB962C8B-B14F-4D97-AF65-F5344CB8AC3E}">
        <p14:creationId xmlns:p14="http://schemas.microsoft.com/office/powerpoint/2010/main" val="405581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1" u="sng" dirty="0">
                <a:solidFill>
                  <a:schemeClr val="accent1"/>
                </a:solidFill>
              </a:rPr>
              <a:t>LOGO</a:t>
            </a:r>
          </a:p>
        </p:txBody>
      </p:sp>
      <p:sp>
        <p:nvSpPr>
          <p:cNvPr id="5" name="Slide Number Placeholder 4"/>
          <p:cNvSpPr>
            <a:spLocks noGrp="1"/>
          </p:cNvSpPr>
          <p:nvPr>
            <p:ph type="sldNum" sz="quarter" idx="12"/>
          </p:nvPr>
        </p:nvSpPr>
        <p:spPr/>
        <p:txBody>
          <a:bodyPr/>
          <a:lstStyle/>
          <a:p>
            <a:fld id="{FCB64944-C185-42A3-B9E2-0C66306C0823}" type="slidenum">
              <a:rPr lang="en-US" smtClean="0"/>
              <a:t>3</a:t>
            </a:fld>
            <a:endParaRPr lang="en-US"/>
          </a:p>
        </p:txBody>
      </p:sp>
      <p:pic>
        <p:nvPicPr>
          <p:cNvPr id="10" name="Content Placeholder 9"/>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188197" y="304801"/>
            <a:ext cx="1385887" cy="1385887"/>
          </a:xfrm>
        </p:spPr>
      </p:pic>
      <p:sp>
        <p:nvSpPr>
          <p:cNvPr id="6" name="Rectangle 5"/>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2674" y="1590024"/>
            <a:ext cx="4345096" cy="43450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3134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240" y="173083"/>
            <a:ext cx="8952914" cy="1325563"/>
          </a:xfrm>
        </p:spPr>
        <p:txBody>
          <a:bodyPr/>
          <a:lstStyle/>
          <a:p>
            <a:pPr algn="ctr"/>
            <a:r>
              <a:rPr lang="en-US" b="1" i="0" u="sng" strike="noStrike" baseline="0">
                <a:solidFill>
                  <a:schemeClr val="accent1"/>
                </a:solidFill>
                <a:latin typeface="Times New Roman" panose="02020603050405020304" pitchFamily="18" charset="0"/>
              </a:rPr>
              <a:t>Outline</a:t>
            </a:r>
            <a:endParaRPr lang="en-US" b="1" u="sng">
              <a:solidFill>
                <a:schemeClr val="accent1"/>
              </a:solidFill>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4</a:t>
            </a:fld>
            <a:endParaRPr lang="en-US"/>
          </a:p>
        </p:txBody>
      </p:sp>
      <p:sp>
        <p:nvSpPr>
          <p:cNvPr id="6" name="Rectangle 5"/>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83474" y="1867645"/>
            <a:ext cx="6096000" cy="3139321"/>
          </a:xfrm>
          <a:prstGeom prst="rect">
            <a:avLst/>
          </a:prstGeom>
        </p:spPr>
        <p:txBody>
          <a:bodyPr>
            <a:spAutoFit/>
          </a:bodyPr>
          <a:lstStyle/>
          <a:p>
            <a:pPr marL="342900" indent="-342900">
              <a:buFont typeface="+mj-lt"/>
              <a:buAutoNum type="arabicPeriod"/>
            </a:pPr>
            <a:r>
              <a:rPr lang="en-US" dirty="0" smtClean="0">
                <a:latin typeface="Roboto"/>
              </a:rPr>
              <a:t>Project Introduction</a:t>
            </a:r>
            <a:endParaRPr lang="en-US" dirty="0">
              <a:latin typeface="Roboto"/>
            </a:endParaRPr>
          </a:p>
          <a:p>
            <a:pPr marL="342900" indent="-342900">
              <a:buFont typeface="+mj-lt"/>
              <a:buAutoNum type="arabicPeriod"/>
            </a:pPr>
            <a:r>
              <a:rPr lang="en-US" dirty="0">
                <a:latin typeface="Roboto"/>
              </a:rPr>
              <a:t>Problem Statement</a:t>
            </a:r>
          </a:p>
          <a:p>
            <a:pPr marL="342900" indent="-342900">
              <a:buFont typeface="+mj-lt"/>
              <a:buAutoNum type="arabicPeriod"/>
            </a:pPr>
            <a:r>
              <a:rPr lang="en-US" dirty="0" smtClean="0">
                <a:latin typeface="Roboto"/>
              </a:rPr>
              <a:t>Need </a:t>
            </a:r>
            <a:r>
              <a:rPr lang="en-US" dirty="0">
                <a:latin typeface="Roboto"/>
              </a:rPr>
              <a:t>for </a:t>
            </a:r>
            <a:r>
              <a:rPr lang="en-US" dirty="0" smtClean="0">
                <a:latin typeface="Roboto"/>
              </a:rPr>
              <a:t>Project</a:t>
            </a:r>
          </a:p>
          <a:p>
            <a:pPr marL="342900" indent="-342900">
              <a:buFont typeface="+mj-lt"/>
              <a:buAutoNum type="arabicPeriod"/>
            </a:pPr>
            <a:r>
              <a:rPr lang="en-US" dirty="0" smtClean="0">
                <a:latin typeface="Roboto"/>
              </a:rPr>
              <a:t>High Level Features</a:t>
            </a:r>
            <a:endParaRPr lang="en-US" dirty="0">
              <a:latin typeface="Roboto"/>
            </a:endParaRPr>
          </a:p>
          <a:p>
            <a:pPr marL="342900" indent="-342900">
              <a:buFont typeface="+mj-lt"/>
              <a:buAutoNum type="arabicPeriod"/>
            </a:pPr>
            <a:r>
              <a:rPr lang="en-US" dirty="0" smtClean="0">
                <a:latin typeface="Roboto"/>
              </a:rPr>
              <a:t>Module Details </a:t>
            </a:r>
          </a:p>
          <a:p>
            <a:pPr marL="342900" indent="-342900">
              <a:buFont typeface="+mj-lt"/>
              <a:buAutoNum type="arabicPeriod"/>
            </a:pPr>
            <a:r>
              <a:rPr lang="en-US" dirty="0" smtClean="0">
                <a:latin typeface="Roboto"/>
              </a:rPr>
              <a:t>Dataset Details</a:t>
            </a:r>
          </a:p>
          <a:p>
            <a:pPr marL="342900" indent="-342900">
              <a:buFont typeface="+mj-lt"/>
              <a:buAutoNum type="arabicPeriod"/>
            </a:pPr>
            <a:r>
              <a:rPr lang="en-US" dirty="0" smtClean="0">
                <a:latin typeface="Roboto"/>
              </a:rPr>
              <a:t>Related Projects</a:t>
            </a:r>
          </a:p>
          <a:p>
            <a:pPr marL="342900" indent="-342900">
              <a:buFont typeface="+mj-lt"/>
              <a:buAutoNum type="arabicPeriod"/>
            </a:pPr>
            <a:r>
              <a:rPr lang="en-US" dirty="0" smtClean="0">
                <a:latin typeface="Roboto"/>
              </a:rPr>
              <a:t>Comparison with other projects</a:t>
            </a:r>
          </a:p>
          <a:p>
            <a:pPr marL="342900" indent="-342900">
              <a:buFont typeface="+mj-lt"/>
              <a:buAutoNum type="arabicPeriod"/>
            </a:pPr>
            <a:r>
              <a:rPr lang="en-US" dirty="0" smtClean="0">
                <a:latin typeface="Roboto"/>
              </a:rPr>
              <a:t>Tools </a:t>
            </a:r>
            <a:r>
              <a:rPr lang="en-US" dirty="0">
                <a:latin typeface="Roboto"/>
              </a:rPr>
              <a:t>and </a:t>
            </a:r>
            <a:r>
              <a:rPr lang="en-US" dirty="0" smtClean="0">
                <a:latin typeface="Roboto"/>
              </a:rPr>
              <a:t>Technologies</a:t>
            </a:r>
          </a:p>
          <a:p>
            <a:pPr marL="342900" indent="-342900">
              <a:buFont typeface="+mj-lt"/>
              <a:buAutoNum type="arabicPeriod"/>
            </a:pPr>
            <a:r>
              <a:rPr lang="en-US" dirty="0" smtClean="0">
                <a:latin typeface="Roboto"/>
              </a:rPr>
              <a:t>High Level System Diagram</a:t>
            </a:r>
            <a:endParaRPr lang="en-US" dirty="0">
              <a:latin typeface="Roboto"/>
            </a:endParaRPr>
          </a:p>
          <a:p>
            <a:pPr marL="342900" indent="-342900">
              <a:buFont typeface="+mj-lt"/>
              <a:buAutoNum type="arabicPeriod"/>
            </a:pPr>
            <a:r>
              <a:rPr lang="en-US" dirty="0" smtClean="0">
                <a:latin typeface="Roboto"/>
              </a:rPr>
              <a:t>References</a:t>
            </a:r>
            <a:endParaRPr lang="en-US" dirty="0"/>
          </a:p>
        </p:txBody>
      </p:sp>
    </p:spTree>
    <p:extLst>
      <p:ext uri="{BB962C8B-B14F-4D97-AF65-F5344CB8AC3E}">
        <p14:creationId xmlns:p14="http://schemas.microsoft.com/office/powerpoint/2010/main" val="209130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500"/>
                                        <p:tgtEl>
                                          <p:spTgt spid="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xEl>
                                              <p:pRg st="9" end="9"/>
                                            </p:txEl>
                                          </p:spTgt>
                                        </p:tgtEl>
                                        <p:attrNameLst>
                                          <p:attrName>style.visibility</p:attrName>
                                        </p:attrNameLst>
                                      </p:cBhvr>
                                      <p:to>
                                        <p:strVal val="visible"/>
                                      </p:to>
                                    </p:set>
                                    <p:animEffect transition="in" filter="fade">
                                      <p:cBhvr>
                                        <p:cTn id="52" dur="500"/>
                                        <p:tgtEl>
                                          <p:spTgt spid="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Effect transition="in" filter="fade">
                                      <p:cBhvr>
                                        <p:cTn id="5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52914" cy="1325563"/>
          </a:xfrm>
        </p:spPr>
        <p:txBody>
          <a:bodyPr/>
          <a:lstStyle/>
          <a:p>
            <a:pPr algn="ctr"/>
            <a:r>
              <a:rPr lang="en-US" b="1" u="sng">
                <a:solidFill>
                  <a:schemeClr val="accent1"/>
                </a:solidFill>
              </a:rPr>
              <a:t>Project Introduction</a:t>
            </a:r>
            <a:endParaRPr lang="en-US" u="sng">
              <a:solidFill>
                <a:schemeClr val="accent1"/>
              </a:solidFill>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5</a:t>
            </a:fld>
            <a:endParaRPr lang="en-US"/>
          </a:p>
        </p:txBody>
      </p:sp>
      <p:sp>
        <p:nvSpPr>
          <p:cNvPr id="6" name="Rectangle 5"/>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94957"/>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11240" y="1828489"/>
            <a:ext cx="10667994" cy="646331"/>
          </a:xfrm>
          <a:prstGeom prst="rect">
            <a:avLst/>
          </a:prstGeom>
        </p:spPr>
        <p:txBody>
          <a:bodyPr wrap="square">
            <a:spAutoFit/>
          </a:bodyPr>
          <a:lstStyle/>
          <a:p>
            <a:r>
              <a:rPr lang="en-US" b="0" i="0" u="none" strike="noStrike" baseline="0">
                <a:solidFill>
                  <a:srgbClr val="000000"/>
                </a:solidFill>
                <a:latin typeface="Times New Roman" panose="02020603050405020304" pitchFamily="18" charset="0"/>
              </a:rPr>
              <a:t>	</a:t>
            </a:r>
          </a:p>
          <a:p>
            <a:r>
              <a:rPr lang="en-US" b="0" i="0" u="none" strike="noStrike" baseline="0">
                <a:solidFill>
                  <a:srgbClr val="000000"/>
                </a:solidFill>
                <a:latin typeface="Times New Roman" panose="02020603050405020304" pitchFamily="18" charset="0"/>
              </a:rPr>
              <a:t>	</a:t>
            </a:r>
          </a:p>
        </p:txBody>
      </p:sp>
      <p:sp>
        <p:nvSpPr>
          <p:cNvPr id="7" name="TextBox 10">
            <a:extLst>
              <a:ext uri="{FF2B5EF4-FFF2-40B4-BE49-F238E27FC236}">
                <a16:creationId xmlns:a16="http://schemas.microsoft.com/office/drawing/2014/main" id="{0A7E9054-DC4A-2B0C-2927-699E9B22B9BF}"/>
              </a:ext>
            </a:extLst>
          </p:cNvPr>
          <p:cNvSpPr txBox="1"/>
          <p:nvPr/>
        </p:nvSpPr>
        <p:spPr>
          <a:xfrm>
            <a:off x="1316677" y="2148394"/>
            <a:ext cx="10145642"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SSS</a:t>
            </a:r>
            <a:r>
              <a:rPr lang="en-US" dirty="0">
                <a:ea typeface="+mn-lt"/>
                <a:cs typeface="+mn-lt"/>
              </a:rPr>
              <a:t>, a cutting-edge </a:t>
            </a:r>
            <a:r>
              <a:rPr lang="en-US" dirty="0" smtClean="0">
                <a:ea typeface="+mn-lt"/>
                <a:cs typeface="+mn-lt"/>
              </a:rPr>
              <a:t>solution</a:t>
            </a:r>
            <a:r>
              <a:rPr lang="en-US" dirty="0">
                <a:ea typeface="+mn-lt"/>
                <a:cs typeface="+mn-lt"/>
              </a:rPr>
              <a:t>, </a:t>
            </a:r>
            <a:r>
              <a:rPr lang="en-US" dirty="0" smtClean="0">
                <a:ea typeface="+mn-lt"/>
                <a:cs typeface="+mn-lt"/>
              </a:rPr>
              <a:t>designed </a:t>
            </a:r>
            <a:r>
              <a:rPr lang="en-US" dirty="0">
                <a:ea typeface="+mn-lt"/>
                <a:cs typeface="+mn-lt"/>
              </a:rPr>
              <a:t>to </a:t>
            </a:r>
            <a:r>
              <a:rPr lang="en-US" dirty="0" smtClean="0">
                <a:ea typeface="+mn-lt"/>
                <a:cs typeface="+mn-lt"/>
              </a:rPr>
              <a:t>bridge </a:t>
            </a:r>
            <a:r>
              <a:rPr lang="en-US" dirty="0">
                <a:ea typeface="+mn-lt"/>
                <a:cs typeface="+mn-lt"/>
              </a:rPr>
              <a:t>surveillance gap prevalent in traditional CCTV systems </a:t>
            </a:r>
            <a:r>
              <a:rPr lang="en-US" dirty="0" smtClean="0">
                <a:ea typeface="+mn-lt"/>
                <a:cs typeface="+mn-lt"/>
              </a:rPr>
              <a:t>within universities.</a:t>
            </a:r>
            <a:endParaRPr lang="en-US" dirty="0">
              <a:ea typeface="Calibri"/>
              <a:cs typeface="Calibri"/>
            </a:endParaRPr>
          </a:p>
        </p:txBody>
      </p:sp>
      <p:sp>
        <p:nvSpPr>
          <p:cNvPr id="9" name="TextBox 11">
            <a:extLst>
              <a:ext uri="{FF2B5EF4-FFF2-40B4-BE49-F238E27FC236}">
                <a16:creationId xmlns:a16="http://schemas.microsoft.com/office/drawing/2014/main" id="{EA273448-F205-F249-1367-0EFA902C12E4}"/>
              </a:ext>
            </a:extLst>
          </p:cNvPr>
          <p:cNvSpPr txBox="1"/>
          <p:nvPr/>
        </p:nvSpPr>
        <p:spPr>
          <a:xfrm>
            <a:off x="980151" y="2884338"/>
            <a:ext cx="10482168"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b="1" dirty="0">
                <a:ea typeface="+mn-lt"/>
                <a:cs typeface="+mn-lt"/>
              </a:rPr>
              <a:t>Advanced Technology </a:t>
            </a:r>
            <a:r>
              <a:rPr lang="en-US" b="1" dirty="0" smtClean="0">
                <a:ea typeface="+mn-lt"/>
                <a:cs typeface="+mn-lt"/>
              </a:rPr>
              <a:t>Integration: </a:t>
            </a:r>
            <a:r>
              <a:rPr lang="en-US" dirty="0" smtClean="0">
                <a:ea typeface="+mn-lt"/>
                <a:cs typeface="+mn-lt"/>
              </a:rPr>
              <a:t>Introduces </a:t>
            </a:r>
            <a:r>
              <a:rPr lang="en-US" dirty="0">
                <a:ea typeface="+mn-lt"/>
                <a:cs typeface="+mn-lt"/>
              </a:rPr>
              <a:t>the use of facial </a:t>
            </a:r>
            <a:r>
              <a:rPr lang="en-US" dirty="0" smtClean="0">
                <a:ea typeface="+mn-lt"/>
                <a:cs typeface="+mn-lt"/>
              </a:rPr>
              <a:t>recognition, computer vision, </a:t>
            </a:r>
            <a:r>
              <a:rPr lang="en-US" dirty="0">
                <a:ea typeface="+mn-lt"/>
                <a:cs typeface="+mn-lt"/>
              </a:rPr>
              <a:t>machine learning, and behavior analysis to develop a comprehensive surveillance system.</a:t>
            </a:r>
            <a:endParaRPr lang="en-US" dirty="0">
              <a:ea typeface="Calibri"/>
              <a:cs typeface="Calibri"/>
            </a:endParaRPr>
          </a:p>
        </p:txBody>
      </p:sp>
      <p:sp>
        <p:nvSpPr>
          <p:cNvPr id="11" name="TextBox 12">
            <a:extLst>
              <a:ext uri="{FF2B5EF4-FFF2-40B4-BE49-F238E27FC236}">
                <a16:creationId xmlns:a16="http://schemas.microsoft.com/office/drawing/2014/main" id="{34792D35-7096-3137-A36D-95F7AD17C157}"/>
              </a:ext>
            </a:extLst>
          </p:cNvPr>
          <p:cNvSpPr txBox="1"/>
          <p:nvPr/>
        </p:nvSpPr>
        <p:spPr>
          <a:xfrm>
            <a:off x="980150" y="3680294"/>
            <a:ext cx="1050939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b="1" dirty="0">
                <a:ea typeface="+mn-lt"/>
                <a:cs typeface="+mn-lt"/>
              </a:rPr>
              <a:t>Proactive Risk Management:</a:t>
            </a:r>
            <a:r>
              <a:rPr lang="en-US" dirty="0">
                <a:ea typeface="+mn-lt"/>
                <a:cs typeface="+mn-lt"/>
              </a:rPr>
              <a:t> Focuses on providing precise </a:t>
            </a:r>
            <a:r>
              <a:rPr lang="en-US" dirty="0" smtClean="0">
                <a:ea typeface="+mn-lt"/>
                <a:cs typeface="+mn-lt"/>
              </a:rPr>
              <a:t>individual tracking and specific unwanted behavior detection (Smoking, Littering, Fighting) </a:t>
            </a:r>
            <a:r>
              <a:rPr lang="en-US" dirty="0">
                <a:ea typeface="+mn-lt"/>
                <a:cs typeface="+mn-lt"/>
              </a:rPr>
              <a:t>to </a:t>
            </a:r>
            <a:r>
              <a:rPr lang="en-US" dirty="0" smtClean="0">
                <a:ea typeface="+mn-lt"/>
                <a:cs typeface="+mn-lt"/>
              </a:rPr>
              <a:t>ensure </a:t>
            </a:r>
            <a:r>
              <a:rPr lang="en-US" dirty="0">
                <a:ea typeface="+mn-lt"/>
                <a:cs typeface="+mn-lt"/>
              </a:rPr>
              <a:t>proactive </a:t>
            </a:r>
            <a:r>
              <a:rPr lang="en-US" dirty="0" smtClean="0">
                <a:ea typeface="+mn-lt"/>
                <a:cs typeface="+mn-lt"/>
              </a:rPr>
              <a:t>responses.</a:t>
            </a:r>
            <a:endParaRPr lang="en-US" dirty="0">
              <a:ea typeface="Calibri"/>
              <a:cs typeface="Calibri"/>
            </a:endParaRPr>
          </a:p>
        </p:txBody>
      </p:sp>
      <p:sp>
        <p:nvSpPr>
          <p:cNvPr id="12" name="TextBox 14">
            <a:extLst>
              <a:ext uri="{FF2B5EF4-FFF2-40B4-BE49-F238E27FC236}">
                <a16:creationId xmlns:a16="http://schemas.microsoft.com/office/drawing/2014/main" id="{CF63751A-5E0C-3AAD-C9B1-DBF0644CFA70}"/>
              </a:ext>
            </a:extLst>
          </p:cNvPr>
          <p:cNvSpPr txBox="1"/>
          <p:nvPr/>
        </p:nvSpPr>
        <p:spPr>
          <a:xfrm>
            <a:off x="957738" y="4521906"/>
            <a:ext cx="10523008"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b="1" dirty="0" smtClean="0"/>
              <a:t>Overcoming Human Limitations:</a:t>
            </a:r>
            <a:r>
              <a:rPr lang="en-US" dirty="0" smtClean="0"/>
              <a:t> Recognizes </a:t>
            </a:r>
            <a:r>
              <a:rPr lang="en-US" dirty="0"/>
              <a:t>the inherent limitations of human monitoring, as people cannot effectively oversee multiple cameras </a:t>
            </a:r>
            <a:r>
              <a:rPr lang="en-US" dirty="0" smtClean="0"/>
              <a:t>all the time, </a:t>
            </a:r>
            <a:r>
              <a:rPr lang="en-US" dirty="0"/>
              <a:t>leading to missed incidents. Our project aims to fill this gap by ensuring </a:t>
            </a:r>
            <a:r>
              <a:rPr lang="en-US" dirty="0" smtClean="0"/>
              <a:t>continuous monitoring.</a:t>
            </a:r>
            <a:endParaRPr lang="en-US" dirty="0">
              <a:ea typeface="Calibri"/>
              <a:cs typeface="Calibri"/>
            </a:endParaRPr>
          </a:p>
        </p:txBody>
      </p:sp>
      <p:pic>
        <p:nvPicPr>
          <p:cNvPr id="13" name="Picture 12" descr="A drawing of a project&#10;&#10;Description automatically generated">
            <a:extLst>
              <a:ext uri="{FF2B5EF4-FFF2-40B4-BE49-F238E27FC236}">
                <a16:creationId xmlns:a16="http://schemas.microsoft.com/office/drawing/2014/main" id="{4D49C818-770E-BC08-3F6C-7B13AB997533}"/>
              </a:ext>
            </a:extLst>
          </p:cNvPr>
          <p:cNvPicPr>
            <a:picLocks noChangeAspect="1"/>
          </p:cNvPicPr>
          <p:nvPr/>
        </p:nvPicPr>
        <p:blipFill>
          <a:blip r:embed="rId4"/>
          <a:stretch>
            <a:fillRect/>
          </a:stretch>
        </p:blipFill>
        <p:spPr>
          <a:xfrm>
            <a:off x="10196792" y="5187763"/>
            <a:ext cx="1177739" cy="1177739"/>
          </a:xfrm>
          <a:prstGeom prst="rect">
            <a:avLst/>
          </a:prstGeom>
        </p:spPr>
      </p:pic>
    </p:spTree>
    <p:extLst>
      <p:ext uri="{BB962C8B-B14F-4D97-AF65-F5344CB8AC3E}">
        <p14:creationId xmlns:p14="http://schemas.microsoft.com/office/powerpoint/2010/main" val="251884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52914" cy="1325563"/>
          </a:xfrm>
        </p:spPr>
        <p:txBody>
          <a:bodyPr/>
          <a:lstStyle/>
          <a:p>
            <a:pPr algn="ctr"/>
            <a:r>
              <a:rPr lang="en-US" b="1" dirty="0">
                <a:solidFill>
                  <a:schemeClr val="accent1"/>
                </a:solidFill>
              </a:rPr>
              <a:t>Problem Statement</a:t>
            </a: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6</a:t>
            </a:fld>
            <a:endParaRPr lang="en-US"/>
          </a:p>
        </p:txBody>
      </p:sp>
      <p:sp>
        <p:nvSpPr>
          <p:cNvPr id="6" name="Rectangle 5"/>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11240" y="1828489"/>
            <a:ext cx="10667994" cy="646331"/>
          </a:xfrm>
          <a:prstGeom prst="rect">
            <a:avLst/>
          </a:prstGeom>
        </p:spPr>
        <p:txBody>
          <a:bodyPr wrap="square">
            <a:spAutoFit/>
          </a:bodyPr>
          <a:lstStyle/>
          <a:p>
            <a:r>
              <a:rPr lang="en-US" b="0" i="0" u="none" strike="noStrike" baseline="0">
                <a:solidFill>
                  <a:srgbClr val="000000"/>
                </a:solidFill>
                <a:latin typeface="Times New Roman" panose="02020603050405020304" pitchFamily="18" charset="0"/>
              </a:rPr>
              <a:t>	</a:t>
            </a:r>
          </a:p>
          <a:p>
            <a:r>
              <a:rPr lang="en-US" b="0" i="0" u="none" strike="noStrike" baseline="0">
                <a:solidFill>
                  <a:srgbClr val="000000"/>
                </a:solidFill>
                <a:latin typeface="Times New Roman" panose="02020603050405020304" pitchFamily="18" charset="0"/>
              </a:rPr>
              <a:t>	</a:t>
            </a:r>
          </a:p>
        </p:txBody>
      </p:sp>
      <p:grpSp>
        <p:nvGrpSpPr>
          <p:cNvPr id="7" name="Group 6">
            <a:extLst>
              <a:ext uri="{FF2B5EF4-FFF2-40B4-BE49-F238E27FC236}">
                <a16:creationId xmlns:a16="http://schemas.microsoft.com/office/drawing/2014/main" id="{C464C94C-CA1D-47EB-8C36-466E9FEE3BA0}"/>
              </a:ext>
            </a:extLst>
          </p:cNvPr>
          <p:cNvGrpSpPr/>
          <p:nvPr/>
        </p:nvGrpSpPr>
        <p:grpSpPr>
          <a:xfrm>
            <a:off x="2199605" y="2045662"/>
            <a:ext cx="275287" cy="275287"/>
            <a:chOff x="2199605" y="2045662"/>
            <a:chExt cx="275287" cy="275287"/>
          </a:xfrm>
        </p:grpSpPr>
        <p:sp>
          <p:nvSpPr>
            <p:cNvPr id="9" name="Oval 8">
              <a:extLst>
                <a:ext uri="{FF2B5EF4-FFF2-40B4-BE49-F238E27FC236}">
                  <a16:creationId xmlns:a16="http://schemas.microsoft.com/office/drawing/2014/main" id="{3611403B-5935-475B-97A6-AECDB678DD5D}"/>
                </a:ext>
              </a:extLst>
            </p:cNvPr>
            <p:cNvSpPr/>
            <p:nvPr/>
          </p:nvSpPr>
          <p:spPr>
            <a:xfrm>
              <a:off x="2199605" y="2045662"/>
              <a:ext cx="275287" cy="275287"/>
            </a:xfrm>
            <a:prstGeom prst="ellipse">
              <a:avLst/>
            </a:prstGeom>
            <a:noFill/>
            <a:ln w="12700" cap="flat" cmpd="sng" algn="ctr">
              <a:solidFill>
                <a:srgbClr val="FF0000"/>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2CCA2BA1-0C10-472F-9870-D2D335D83531}"/>
                </a:ext>
              </a:extLst>
            </p:cNvPr>
            <p:cNvSpPr/>
            <p:nvPr/>
          </p:nvSpPr>
          <p:spPr>
            <a:xfrm>
              <a:off x="2276437" y="2122494"/>
              <a:ext cx="121622" cy="121622"/>
            </a:xfrm>
            <a:prstGeom prst="ellipse">
              <a:avLst/>
            </a:prstGeom>
            <a:solidFill>
              <a:srgbClr val="FF000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B5881F8A-D26D-4299-B4E9-194BD29A82B5}"/>
              </a:ext>
            </a:extLst>
          </p:cNvPr>
          <p:cNvGrpSpPr/>
          <p:nvPr/>
        </p:nvGrpSpPr>
        <p:grpSpPr>
          <a:xfrm>
            <a:off x="2199605" y="3586285"/>
            <a:ext cx="275287" cy="275287"/>
            <a:chOff x="2199605" y="3922461"/>
            <a:chExt cx="275287" cy="275287"/>
          </a:xfrm>
        </p:grpSpPr>
        <p:sp>
          <p:nvSpPr>
            <p:cNvPr id="14" name="Oval 13">
              <a:extLst>
                <a:ext uri="{FF2B5EF4-FFF2-40B4-BE49-F238E27FC236}">
                  <a16:creationId xmlns:a16="http://schemas.microsoft.com/office/drawing/2014/main" id="{B66292E9-295B-41D0-BEAE-1164A5F4A1A2}"/>
                </a:ext>
              </a:extLst>
            </p:cNvPr>
            <p:cNvSpPr/>
            <p:nvPr/>
          </p:nvSpPr>
          <p:spPr>
            <a:xfrm>
              <a:off x="2199605" y="3922461"/>
              <a:ext cx="275287" cy="275287"/>
            </a:xfrm>
            <a:prstGeom prst="ellipse">
              <a:avLst/>
            </a:prstGeom>
            <a:noFill/>
            <a:ln w="12700" cap="flat" cmpd="sng" algn="ctr">
              <a:solidFill>
                <a:srgbClr val="00B050"/>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F36D7CB3-958E-4C0B-8156-9DEF76F3EB90}"/>
                </a:ext>
              </a:extLst>
            </p:cNvPr>
            <p:cNvSpPr/>
            <p:nvPr/>
          </p:nvSpPr>
          <p:spPr>
            <a:xfrm>
              <a:off x="2276437" y="3999293"/>
              <a:ext cx="121622" cy="121622"/>
            </a:xfrm>
            <a:prstGeom prst="ellipse">
              <a:avLst/>
            </a:prstGeom>
            <a:solidFill>
              <a:srgbClr val="00B05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D91BF29A-C4CF-4C57-A3DE-7882429E850A}"/>
              </a:ext>
            </a:extLst>
          </p:cNvPr>
          <p:cNvGrpSpPr/>
          <p:nvPr/>
        </p:nvGrpSpPr>
        <p:grpSpPr>
          <a:xfrm>
            <a:off x="2203166" y="5266202"/>
            <a:ext cx="275287" cy="275287"/>
            <a:chOff x="2203166" y="5389467"/>
            <a:chExt cx="275287" cy="275287"/>
          </a:xfrm>
        </p:grpSpPr>
        <p:sp>
          <p:nvSpPr>
            <p:cNvPr id="17" name="Oval 16">
              <a:extLst>
                <a:ext uri="{FF2B5EF4-FFF2-40B4-BE49-F238E27FC236}">
                  <a16:creationId xmlns:a16="http://schemas.microsoft.com/office/drawing/2014/main" id="{A92514BC-A01A-4F50-9411-BAB7784F3627}"/>
                </a:ext>
              </a:extLst>
            </p:cNvPr>
            <p:cNvSpPr/>
            <p:nvPr/>
          </p:nvSpPr>
          <p:spPr>
            <a:xfrm>
              <a:off x="2203166" y="5389467"/>
              <a:ext cx="275287" cy="275287"/>
            </a:xfrm>
            <a:prstGeom prst="ellipse">
              <a:avLst/>
            </a:prstGeom>
            <a:noFill/>
            <a:ln w="12700" cap="flat" cmpd="sng" algn="ctr">
              <a:solidFill>
                <a:srgbClr val="00B0F0"/>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0303646B-CD24-4FE9-8CF0-DCFA583329D9}"/>
                </a:ext>
              </a:extLst>
            </p:cNvPr>
            <p:cNvSpPr/>
            <p:nvPr/>
          </p:nvSpPr>
          <p:spPr>
            <a:xfrm>
              <a:off x="2279998" y="5466299"/>
              <a:ext cx="121622" cy="121622"/>
            </a:xfrm>
            <a:prstGeom prst="ellipse">
              <a:avLst/>
            </a:prstGeom>
            <a:solidFill>
              <a:srgbClr val="00B0F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9" name="TextBox 18">
            <a:extLst>
              <a:ext uri="{FF2B5EF4-FFF2-40B4-BE49-F238E27FC236}">
                <a16:creationId xmlns:a16="http://schemas.microsoft.com/office/drawing/2014/main" id="{E17F302A-062F-9984-9C0D-15F5BA0BB242}"/>
              </a:ext>
            </a:extLst>
          </p:cNvPr>
          <p:cNvSpPr txBox="1"/>
          <p:nvPr/>
        </p:nvSpPr>
        <p:spPr>
          <a:xfrm>
            <a:off x="267449" y="1955487"/>
            <a:ext cx="183778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FF0000"/>
                </a:solidFill>
                <a:ea typeface="Calibri"/>
                <a:cs typeface="Calibri"/>
              </a:rPr>
              <a:t>    Problem</a:t>
            </a:r>
          </a:p>
        </p:txBody>
      </p:sp>
      <p:sp>
        <p:nvSpPr>
          <p:cNvPr id="21" name="Rectangle: Rounded Corners 20">
            <a:extLst>
              <a:ext uri="{FF2B5EF4-FFF2-40B4-BE49-F238E27FC236}">
                <a16:creationId xmlns:a16="http://schemas.microsoft.com/office/drawing/2014/main" id="{7D8E7260-EE97-4A7A-904D-2DB0EC4E6688}"/>
              </a:ext>
            </a:extLst>
          </p:cNvPr>
          <p:cNvSpPr/>
          <p:nvPr/>
        </p:nvSpPr>
        <p:spPr>
          <a:xfrm>
            <a:off x="2716458" y="1575315"/>
            <a:ext cx="6102656" cy="1364837"/>
          </a:xfrm>
          <a:prstGeom prst="roundRect">
            <a:avLst>
              <a:gd name="adj" fmla="val 23940"/>
            </a:avLst>
          </a:prstGeom>
          <a:solidFill>
            <a:schemeClr val="accent2">
              <a:lumMod val="40000"/>
              <a:lumOff val="60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TextBox 68">
            <a:extLst>
              <a:ext uri="{FF2B5EF4-FFF2-40B4-BE49-F238E27FC236}">
                <a16:creationId xmlns:a16="http://schemas.microsoft.com/office/drawing/2014/main" id="{680F4791-DAC3-4A73-9998-932AE9D9CDB3}"/>
              </a:ext>
            </a:extLst>
          </p:cNvPr>
          <p:cNvSpPr txBox="1"/>
          <p:nvPr/>
        </p:nvSpPr>
        <p:spPr>
          <a:xfrm>
            <a:off x="2878119" y="1633530"/>
            <a:ext cx="5793502" cy="123394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dirty="0">
                <a:solidFill>
                  <a:srgbClr val="FF0000"/>
                </a:solidFill>
                <a:ea typeface="Calibri"/>
                <a:cs typeface="Calibri"/>
              </a:rPr>
              <a:t>Traditional CCTV systems at universities lack real-time tracking and analysis of individual activities, creating a gap in technology that fails to address safety, security, and ethical considerations effectively.</a:t>
            </a:r>
            <a:endParaRPr lang="en-US" dirty="0">
              <a:solidFill>
                <a:srgbClr val="FF0000"/>
              </a:solidFill>
              <a:ea typeface="Roboto" panose="02000000000000000000" pitchFamily="2" charset="0"/>
              <a:cs typeface="Roboto" panose="02000000000000000000" pitchFamily="2" charset="0"/>
            </a:endParaRPr>
          </a:p>
        </p:txBody>
      </p:sp>
      <p:pic>
        <p:nvPicPr>
          <p:cNvPr id="22" name="Picture 21" descr="A person with his hand on his chin&#10;&#10;Description automatically generated">
            <a:extLst>
              <a:ext uri="{FF2B5EF4-FFF2-40B4-BE49-F238E27FC236}">
                <a16:creationId xmlns:a16="http://schemas.microsoft.com/office/drawing/2014/main" id="{E931EB05-C8FE-EFB1-0605-51BE613E7B98}"/>
              </a:ext>
            </a:extLst>
          </p:cNvPr>
          <p:cNvPicPr>
            <a:picLocks noChangeAspect="1"/>
          </p:cNvPicPr>
          <p:nvPr/>
        </p:nvPicPr>
        <p:blipFill>
          <a:blip r:embed="rId4"/>
          <a:stretch>
            <a:fillRect/>
          </a:stretch>
        </p:blipFill>
        <p:spPr>
          <a:xfrm>
            <a:off x="9918607" y="2197753"/>
            <a:ext cx="1734111" cy="1745317"/>
          </a:xfrm>
          <a:prstGeom prst="rect">
            <a:avLst/>
          </a:prstGeom>
        </p:spPr>
      </p:pic>
      <p:sp>
        <p:nvSpPr>
          <p:cNvPr id="24" name="Rectangle: Rounded Corners 23">
            <a:extLst>
              <a:ext uri="{FF2B5EF4-FFF2-40B4-BE49-F238E27FC236}">
                <a16:creationId xmlns:a16="http://schemas.microsoft.com/office/drawing/2014/main" id="{2BD24DEE-9A75-4156-8626-85FF20328627}"/>
              </a:ext>
            </a:extLst>
          </p:cNvPr>
          <p:cNvSpPr/>
          <p:nvPr/>
        </p:nvSpPr>
        <p:spPr>
          <a:xfrm>
            <a:off x="2720226" y="3191715"/>
            <a:ext cx="6772181" cy="1445958"/>
          </a:xfrm>
          <a:prstGeom prst="roundRect">
            <a:avLst>
              <a:gd name="adj" fmla="val 23940"/>
            </a:avLst>
          </a:prstGeom>
          <a:solidFill>
            <a:schemeClr val="accent3">
              <a:lumMod val="40000"/>
              <a:lumOff val="60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72CA2B70-7464-E42F-AEA8-1C23F6362BCB}"/>
              </a:ext>
            </a:extLst>
          </p:cNvPr>
          <p:cNvSpPr txBox="1"/>
          <p:nvPr/>
        </p:nvSpPr>
        <p:spPr>
          <a:xfrm>
            <a:off x="413125" y="3501899"/>
            <a:ext cx="183778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00B050"/>
                </a:solidFill>
                <a:ea typeface="Calibri"/>
                <a:cs typeface="Calibri"/>
              </a:rPr>
              <a:t>Consequences</a:t>
            </a:r>
          </a:p>
        </p:txBody>
      </p:sp>
      <p:sp>
        <p:nvSpPr>
          <p:cNvPr id="26" name="TextBox 11">
            <a:extLst>
              <a:ext uri="{FF2B5EF4-FFF2-40B4-BE49-F238E27FC236}">
                <a16:creationId xmlns:a16="http://schemas.microsoft.com/office/drawing/2014/main" id="{E859597A-7AC0-3D17-EA1E-3A37066F992D}"/>
              </a:ext>
            </a:extLst>
          </p:cNvPr>
          <p:cNvSpPr txBox="1"/>
          <p:nvPr/>
        </p:nvSpPr>
        <p:spPr>
          <a:xfrm>
            <a:off x="2463868" y="3301844"/>
            <a:ext cx="6887154"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just"/>
            <a:r>
              <a:rPr lang="en-US" dirty="0">
                <a:solidFill>
                  <a:schemeClr val="accent6">
                    <a:lumMod val="50000"/>
                  </a:schemeClr>
                </a:solidFill>
                <a:ea typeface="+mn-lt"/>
                <a:cs typeface="+mn-lt"/>
              </a:rPr>
              <a:t>This technological shortfall leads to </a:t>
            </a:r>
            <a:r>
              <a:rPr lang="en-US" dirty="0" smtClean="0">
                <a:solidFill>
                  <a:schemeClr val="accent6">
                    <a:lumMod val="50000"/>
                  </a:schemeClr>
                </a:solidFill>
                <a:ea typeface="+mn-lt"/>
                <a:cs typeface="+mn-lt"/>
              </a:rPr>
              <a:t>an unsafe environment for individuals as it fails </a:t>
            </a:r>
            <a:r>
              <a:rPr lang="en-US" dirty="0">
                <a:solidFill>
                  <a:schemeClr val="accent6">
                    <a:lumMod val="50000"/>
                  </a:schemeClr>
                </a:solidFill>
                <a:ea typeface="+mn-lt"/>
                <a:cs typeface="+mn-lt"/>
              </a:rPr>
              <a:t>to uphold ethical standards by not detecting and managing incidents like smoking, fighting, and littering proactively.</a:t>
            </a:r>
            <a:endParaRPr lang="en-US" dirty="0">
              <a:solidFill>
                <a:schemeClr val="accent6">
                  <a:lumMod val="50000"/>
                </a:schemeClr>
              </a:solidFill>
              <a:ea typeface="Calibri"/>
              <a:cs typeface="Calibri"/>
            </a:endParaRPr>
          </a:p>
        </p:txBody>
      </p:sp>
      <p:sp>
        <p:nvSpPr>
          <p:cNvPr id="27" name="Rectangle: Rounded Corners 26">
            <a:extLst>
              <a:ext uri="{FF2B5EF4-FFF2-40B4-BE49-F238E27FC236}">
                <a16:creationId xmlns:a16="http://schemas.microsoft.com/office/drawing/2014/main" id="{696BB9CF-4636-4F8A-A5C6-FB43B3805086}"/>
              </a:ext>
            </a:extLst>
          </p:cNvPr>
          <p:cNvSpPr/>
          <p:nvPr/>
        </p:nvSpPr>
        <p:spPr>
          <a:xfrm>
            <a:off x="2720827" y="4805307"/>
            <a:ext cx="8241617" cy="1644574"/>
          </a:xfrm>
          <a:prstGeom prst="roundRect">
            <a:avLst>
              <a:gd name="adj" fmla="val 23940"/>
            </a:avLst>
          </a:prstGeom>
          <a:solidFill>
            <a:schemeClr val="tx2">
              <a:lumMod val="20000"/>
              <a:lumOff val="80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A9555434-7ED6-3D68-5E6A-FA040D4AC471}"/>
              </a:ext>
            </a:extLst>
          </p:cNvPr>
          <p:cNvSpPr txBox="1"/>
          <p:nvPr/>
        </p:nvSpPr>
        <p:spPr>
          <a:xfrm>
            <a:off x="429231" y="5177086"/>
            <a:ext cx="153829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solidFill>
                  <a:schemeClr val="accent1"/>
                </a:solidFill>
                <a:ea typeface="Calibri"/>
                <a:cs typeface="Calibri"/>
              </a:rPr>
              <a:t>Solution</a:t>
            </a:r>
          </a:p>
        </p:txBody>
      </p:sp>
      <p:sp>
        <p:nvSpPr>
          <p:cNvPr id="29" name="TextBox 28">
            <a:extLst>
              <a:ext uri="{FF2B5EF4-FFF2-40B4-BE49-F238E27FC236}">
                <a16:creationId xmlns:a16="http://schemas.microsoft.com/office/drawing/2014/main" id="{05378C55-551B-94FA-21EF-5AA814193B00}"/>
              </a:ext>
            </a:extLst>
          </p:cNvPr>
          <p:cNvSpPr txBox="1"/>
          <p:nvPr/>
        </p:nvSpPr>
        <p:spPr>
          <a:xfrm>
            <a:off x="2908300" y="4873160"/>
            <a:ext cx="799425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5">
                    <a:lumMod val="75000"/>
                  </a:schemeClr>
                </a:solidFill>
                <a:ea typeface="Calibri"/>
                <a:cs typeface="Calibri"/>
              </a:rPr>
              <a:t>Our project proposes an integrated surveillance system employing facial recognition, behavior detection (smoking, fighting, littering), location tracking, and time analysis. Utilizing machine </a:t>
            </a:r>
            <a:r>
              <a:rPr lang="en-US" dirty="0" smtClean="0">
                <a:solidFill>
                  <a:schemeClr val="accent5">
                    <a:lumMod val="75000"/>
                  </a:schemeClr>
                </a:solidFill>
                <a:ea typeface="Calibri"/>
                <a:cs typeface="Calibri"/>
              </a:rPr>
              <a:t>learning technology, </a:t>
            </a:r>
            <a:r>
              <a:rPr lang="en-US" dirty="0">
                <a:solidFill>
                  <a:schemeClr val="accent5">
                    <a:lumMod val="75000"/>
                  </a:schemeClr>
                </a:solidFill>
                <a:ea typeface="Calibri"/>
                <a:cs typeface="Calibri"/>
              </a:rPr>
              <a:t>our system </a:t>
            </a:r>
            <a:r>
              <a:rPr lang="en-US" dirty="0" smtClean="0">
                <a:solidFill>
                  <a:schemeClr val="accent5">
                    <a:lumMod val="75000"/>
                  </a:schemeClr>
                </a:solidFill>
                <a:ea typeface="Calibri"/>
                <a:cs typeface="Calibri"/>
              </a:rPr>
              <a:t>will be </a:t>
            </a:r>
            <a:r>
              <a:rPr lang="en-US" dirty="0">
                <a:solidFill>
                  <a:schemeClr val="accent5">
                    <a:lumMod val="75000"/>
                  </a:schemeClr>
                </a:solidFill>
                <a:ea typeface="Calibri"/>
                <a:cs typeface="Calibri"/>
              </a:rPr>
              <a:t>designed to provide </a:t>
            </a:r>
            <a:r>
              <a:rPr lang="en-US" dirty="0" smtClean="0">
                <a:solidFill>
                  <a:schemeClr val="accent5">
                    <a:lumMod val="75000"/>
                  </a:schemeClr>
                </a:solidFill>
                <a:ea typeface="Calibri"/>
                <a:cs typeface="Calibri"/>
              </a:rPr>
              <a:t>individual </a:t>
            </a:r>
            <a:r>
              <a:rPr lang="en-US" dirty="0">
                <a:solidFill>
                  <a:schemeClr val="accent5">
                    <a:lumMod val="75000"/>
                  </a:schemeClr>
                </a:solidFill>
                <a:ea typeface="Calibri"/>
                <a:cs typeface="Calibri"/>
              </a:rPr>
              <a:t>tracking and </a:t>
            </a:r>
            <a:r>
              <a:rPr lang="en-US" dirty="0" smtClean="0">
                <a:solidFill>
                  <a:schemeClr val="accent5">
                    <a:lumMod val="75000"/>
                  </a:schemeClr>
                </a:solidFill>
                <a:ea typeface="Calibri"/>
                <a:cs typeface="Calibri"/>
              </a:rPr>
              <a:t>anomaly alerts, </a:t>
            </a:r>
            <a:r>
              <a:rPr lang="en-US" dirty="0">
                <a:solidFill>
                  <a:schemeClr val="accent5">
                    <a:lumMod val="75000"/>
                  </a:schemeClr>
                </a:solidFill>
                <a:ea typeface="Calibri"/>
                <a:cs typeface="Calibri"/>
              </a:rPr>
              <a:t>thereby enhancing the security infrastructure to address the </a:t>
            </a:r>
            <a:r>
              <a:rPr lang="en-US" dirty="0" smtClean="0">
                <a:solidFill>
                  <a:schemeClr val="accent5">
                    <a:lumMod val="75000"/>
                  </a:schemeClr>
                </a:solidFill>
                <a:ea typeface="Calibri"/>
                <a:cs typeface="Calibri"/>
              </a:rPr>
              <a:t>ethical </a:t>
            </a:r>
            <a:r>
              <a:rPr lang="en-US" dirty="0">
                <a:solidFill>
                  <a:schemeClr val="accent5">
                    <a:lumMod val="75000"/>
                  </a:schemeClr>
                </a:solidFill>
                <a:ea typeface="Calibri"/>
                <a:cs typeface="Calibri"/>
              </a:rPr>
              <a:t>challenges in university environments.</a:t>
            </a:r>
          </a:p>
        </p:txBody>
      </p:sp>
      <p:cxnSp>
        <p:nvCxnSpPr>
          <p:cNvPr id="30" name="Straight Connector 29">
            <a:extLst>
              <a:ext uri="{FF2B5EF4-FFF2-40B4-BE49-F238E27FC236}">
                <a16:creationId xmlns:a16="http://schemas.microsoft.com/office/drawing/2014/main" id="{A5D9AC9A-1694-479C-A9B1-21F19556DB49}"/>
              </a:ext>
            </a:extLst>
          </p:cNvPr>
          <p:cNvCxnSpPr>
            <a:cxnSpLocks/>
          </p:cNvCxnSpPr>
          <p:nvPr/>
        </p:nvCxnSpPr>
        <p:spPr>
          <a:xfrm>
            <a:off x="2337259" y="2344352"/>
            <a:ext cx="0" cy="1242925"/>
          </a:xfrm>
          <a:prstGeom prst="line">
            <a:avLst/>
          </a:prstGeom>
          <a:noFill/>
          <a:ln w="6350" cap="flat" cmpd="sng" algn="ctr">
            <a:solidFill>
              <a:sysClr val="windowText" lastClr="000000">
                <a:lumMod val="50000"/>
                <a:lumOff val="50000"/>
              </a:sysClr>
            </a:solidFill>
            <a:prstDash val="solid"/>
            <a:miter lim="800000"/>
          </a:ln>
          <a:effectLst/>
        </p:spPr>
      </p:cxnSp>
      <p:cxnSp>
        <p:nvCxnSpPr>
          <p:cNvPr id="31" name="Straight Connector 30">
            <a:extLst>
              <a:ext uri="{FF2B5EF4-FFF2-40B4-BE49-F238E27FC236}">
                <a16:creationId xmlns:a16="http://schemas.microsoft.com/office/drawing/2014/main" id="{85A8A1EA-05A3-F578-268C-D646BA634551}"/>
              </a:ext>
            </a:extLst>
          </p:cNvPr>
          <p:cNvCxnSpPr>
            <a:cxnSpLocks/>
            <a:stCxn id="14" idx="4"/>
          </p:cNvCxnSpPr>
          <p:nvPr/>
        </p:nvCxnSpPr>
        <p:spPr>
          <a:xfrm>
            <a:off x="2337249" y="3861572"/>
            <a:ext cx="10" cy="1395380"/>
          </a:xfrm>
          <a:prstGeom prst="line">
            <a:avLst/>
          </a:prstGeom>
          <a:noFill/>
          <a:ln w="6350" cap="flat" cmpd="sng" algn="ctr">
            <a:solidFill>
              <a:sysClr val="windowText" lastClr="000000">
                <a:lumMod val="50000"/>
                <a:lumOff val="50000"/>
              </a:sysClr>
            </a:solidFill>
            <a:prstDash val="solid"/>
            <a:miter lim="800000"/>
          </a:ln>
          <a:effectLst/>
        </p:spPr>
      </p:cxnSp>
    </p:spTree>
    <p:extLst>
      <p:ext uri="{BB962C8B-B14F-4D97-AF65-F5344CB8AC3E}">
        <p14:creationId xmlns:p14="http://schemas.microsoft.com/office/powerpoint/2010/main" val="58613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1000"/>
                                        <p:tgtEl>
                                          <p:spTgt spid="31"/>
                                        </p:tgtEl>
                                      </p:cBhvr>
                                    </p:animEffect>
                                    <p:anim calcmode="lin" valueType="num">
                                      <p:cBhvr>
                                        <p:cTn id="37" dur="1000" fill="hold"/>
                                        <p:tgtEl>
                                          <p:spTgt spid="31"/>
                                        </p:tgtEl>
                                        <p:attrNameLst>
                                          <p:attrName>ppt_x</p:attrName>
                                        </p:attrNameLst>
                                      </p:cBhvr>
                                      <p:tavLst>
                                        <p:tav tm="0">
                                          <p:val>
                                            <p:strVal val="#ppt_x"/>
                                          </p:val>
                                        </p:tav>
                                        <p:tav tm="100000">
                                          <p:val>
                                            <p:strVal val="#ppt_x"/>
                                          </p:val>
                                        </p:tav>
                                      </p:tavLst>
                                    </p:anim>
                                    <p:anim calcmode="lin" valueType="num">
                                      <p:cBhvr>
                                        <p:cTn id="38" dur="1000" fill="hold"/>
                                        <p:tgtEl>
                                          <p:spTgt spid="31"/>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1000" fill="hold"/>
                                        <p:tgtEl>
                                          <p:spTgt spid="1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anim calcmode="lin" valueType="num">
                                      <p:cBhvr>
                                        <p:cTn id="47" dur="1000" fill="hold"/>
                                        <p:tgtEl>
                                          <p:spTgt spid="28"/>
                                        </p:tgtEl>
                                        <p:attrNameLst>
                                          <p:attrName>ppt_x</p:attrName>
                                        </p:attrNameLst>
                                      </p:cBhvr>
                                      <p:tavLst>
                                        <p:tav tm="0">
                                          <p:val>
                                            <p:strVal val="#ppt_x"/>
                                          </p:val>
                                        </p:tav>
                                        <p:tav tm="100000">
                                          <p:val>
                                            <p:strVal val="#ppt_x"/>
                                          </p:val>
                                        </p:tav>
                                      </p:tavLst>
                                    </p:anim>
                                    <p:anim calcmode="lin" valueType="num">
                                      <p:cBhvr>
                                        <p:cTn id="4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animBg="1"/>
      <p:bldP spid="20" grpId="0"/>
      <p:bldP spid="24" grpId="0" animBg="1"/>
      <p:bldP spid="25" grpId="0"/>
      <p:bldP spid="26" grpId="0"/>
      <p:bldP spid="27" grpId="0" animBg="1"/>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apezoid 6">
            <a:extLst>
              <a:ext uri="{FF2B5EF4-FFF2-40B4-BE49-F238E27FC236}">
                <a16:creationId xmlns:a16="http://schemas.microsoft.com/office/drawing/2014/main" id="{7F6513A7-D8E8-45B0-98AF-BD7B30F23F6D}"/>
              </a:ext>
            </a:extLst>
          </p:cNvPr>
          <p:cNvSpPr/>
          <p:nvPr/>
        </p:nvSpPr>
        <p:spPr>
          <a:xfrm>
            <a:off x="1935293" y="2351894"/>
            <a:ext cx="8908554" cy="306465"/>
          </a:xfrm>
          <a:custGeom>
            <a:avLst/>
            <a:gdLst>
              <a:gd name="connsiteX0" fmla="*/ 0 w 9404333"/>
              <a:gd name="connsiteY0" fmla="*/ 554807 h 554807"/>
              <a:gd name="connsiteX1" fmla="*/ 138702 w 9404333"/>
              <a:gd name="connsiteY1" fmla="*/ 0 h 554807"/>
              <a:gd name="connsiteX2" fmla="*/ 9265631 w 9404333"/>
              <a:gd name="connsiteY2" fmla="*/ 0 h 554807"/>
              <a:gd name="connsiteX3" fmla="*/ 9404333 w 9404333"/>
              <a:gd name="connsiteY3" fmla="*/ 554807 h 554807"/>
              <a:gd name="connsiteX4" fmla="*/ 0 w 9404333"/>
              <a:gd name="connsiteY4" fmla="*/ 554807 h 554807"/>
              <a:gd name="connsiteX0" fmla="*/ 267698 w 9265631"/>
              <a:gd name="connsiteY0" fmla="*/ 583836 h 583836"/>
              <a:gd name="connsiteX1" fmla="*/ 0 w 9265631"/>
              <a:gd name="connsiteY1" fmla="*/ 0 h 583836"/>
              <a:gd name="connsiteX2" fmla="*/ 9126929 w 9265631"/>
              <a:gd name="connsiteY2" fmla="*/ 0 h 583836"/>
              <a:gd name="connsiteX3" fmla="*/ 9265631 w 9265631"/>
              <a:gd name="connsiteY3" fmla="*/ 554807 h 583836"/>
              <a:gd name="connsiteX4" fmla="*/ 267698 w 9265631"/>
              <a:gd name="connsiteY4" fmla="*/ 583836 h 583836"/>
              <a:gd name="connsiteX0" fmla="*/ 398326 w 9396259"/>
              <a:gd name="connsiteY0" fmla="*/ 743494 h 743494"/>
              <a:gd name="connsiteX1" fmla="*/ 0 w 9396259"/>
              <a:gd name="connsiteY1" fmla="*/ 0 h 743494"/>
              <a:gd name="connsiteX2" fmla="*/ 9257557 w 9396259"/>
              <a:gd name="connsiteY2" fmla="*/ 159658 h 743494"/>
              <a:gd name="connsiteX3" fmla="*/ 9396259 w 9396259"/>
              <a:gd name="connsiteY3" fmla="*/ 714465 h 743494"/>
              <a:gd name="connsiteX4" fmla="*/ 398326 w 9396259"/>
              <a:gd name="connsiteY4" fmla="*/ 743494 h 743494"/>
              <a:gd name="connsiteX0" fmla="*/ 398326 w 9396259"/>
              <a:gd name="connsiteY0" fmla="*/ 743494 h 743494"/>
              <a:gd name="connsiteX1" fmla="*/ 0 w 9396259"/>
              <a:gd name="connsiteY1" fmla="*/ 0 h 743494"/>
              <a:gd name="connsiteX2" fmla="*/ 9286586 w 9396259"/>
              <a:gd name="connsiteY2" fmla="*/ 116116 h 743494"/>
              <a:gd name="connsiteX3" fmla="*/ 9396259 w 9396259"/>
              <a:gd name="connsiteY3" fmla="*/ 714465 h 743494"/>
              <a:gd name="connsiteX4" fmla="*/ 398326 w 9396259"/>
              <a:gd name="connsiteY4" fmla="*/ 743494 h 743494"/>
              <a:gd name="connsiteX0" fmla="*/ 398326 w 9410774"/>
              <a:gd name="connsiteY0" fmla="*/ 743494 h 743494"/>
              <a:gd name="connsiteX1" fmla="*/ 0 w 9410774"/>
              <a:gd name="connsiteY1" fmla="*/ 0 h 743494"/>
              <a:gd name="connsiteX2" fmla="*/ 9286586 w 9410774"/>
              <a:gd name="connsiteY2" fmla="*/ 116116 h 743494"/>
              <a:gd name="connsiteX3" fmla="*/ 9410774 w 9410774"/>
              <a:gd name="connsiteY3" fmla="*/ 685436 h 743494"/>
              <a:gd name="connsiteX4" fmla="*/ 398326 w 9410774"/>
              <a:gd name="connsiteY4" fmla="*/ 743494 h 743494"/>
              <a:gd name="connsiteX0" fmla="*/ 398326 w 9410774"/>
              <a:gd name="connsiteY0" fmla="*/ 743494 h 743494"/>
              <a:gd name="connsiteX1" fmla="*/ 0 w 9410774"/>
              <a:gd name="connsiteY1" fmla="*/ 0 h 743494"/>
              <a:gd name="connsiteX2" fmla="*/ 9141443 w 9410774"/>
              <a:gd name="connsiteY2" fmla="*/ 217716 h 743494"/>
              <a:gd name="connsiteX3" fmla="*/ 9410774 w 9410774"/>
              <a:gd name="connsiteY3" fmla="*/ 685436 h 743494"/>
              <a:gd name="connsiteX4" fmla="*/ 398326 w 9410774"/>
              <a:gd name="connsiteY4" fmla="*/ 743494 h 743494"/>
              <a:gd name="connsiteX0" fmla="*/ 398326 w 9410774"/>
              <a:gd name="connsiteY0" fmla="*/ 743494 h 743494"/>
              <a:gd name="connsiteX1" fmla="*/ 0 w 9410774"/>
              <a:gd name="connsiteY1" fmla="*/ 0 h 743494"/>
              <a:gd name="connsiteX2" fmla="*/ 9141443 w 9410774"/>
              <a:gd name="connsiteY2" fmla="*/ 145145 h 743494"/>
              <a:gd name="connsiteX3" fmla="*/ 9410774 w 9410774"/>
              <a:gd name="connsiteY3" fmla="*/ 685436 h 743494"/>
              <a:gd name="connsiteX4" fmla="*/ 398326 w 9410774"/>
              <a:gd name="connsiteY4" fmla="*/ 743494 h 74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774" h="743494">
                <a:moveTo>
                  <a:pt x="398326" y="743494"/>
                </a:moveTo>
                <a:lnTo>
                  <a:pt x="0" y="0"/>
                </a:lnTo>
                <a:lnTo>
                  <a:pt x="9141443" y="145145"/>
                </a:lnTo>
                <a:lnTo>
                  <a:pt x="9410774" y="685436"/>
                </a:lnTo>
                <a:lnTo>
                  <a:pt x="398326" y="743494"/>
                </a:lnTo>
                <a:close/>
              </a:path>
            </a:pathLst>
          </a:custGeom>
          <a:gradFill flip="none" rotWithShape="1">
            <a:gsLst>
              <a:gs pos="0">
                <a:schemeClr val="tx1">
                  <a:alpha val="74000"/>
                </a:schemeClr>
              </a:gs>
              <a:gs pos="100000">
                <a:schemeClr val="tx1">
                  <a:alpha val="0"/>
                </a:scheme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Rounded Corners 8">
            <a:extLst>
              <a:ext uri="{FF2B5EF4-FFF2-40B4-BE49-F238E27FC236}">
                <a16:creationId xmlns:a16="http://schemas.microsoft.com/office/drawing/2014/main" id="{4B919A06-B58E-434C-9830-6BD676482524}"/>
              </a:ext>
            </a:extLst>
          </p:cNvPr>
          <p:cNvSpPr/>
          <p:nvPr/>
        </p:nvSpPr>
        <p:spPr>
          <a:xfrm>
            <a:off x="1677787" y="1782695"/>
            <a:ext cx="9275163" cy="631102"/>
          </a:xfrm>
          <a:prstGeom prst="roundRect">
            <a:avLst>
              <a:gd name="adj" fmla="val 50000"/>
            </a:avLst>
          </a:prstGeom>
          <a:solidFill>
            <a:schemeClr val="bg1"/>
          </a:solidFill>
          <a:ln>
            <a:no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Rectangle: Rounded Corners 26">
            <a:extLst>
              <a:ext uri="{FF2B5EF4-FFF2-40B4-BE49-F238E27FC236}">
                <a16:creationId xmlns:a16="http://schemas.microsoft.com/office/drawing/2014/main" id="{060452D2-70A9-4B45-A6E9-BB6567BB92EB}"/>
              </a:ext>
            </a:extLst>
          </p:cNvPr>
          <p:cNvSpPr/>
          <p:nvPr/>
        </p:nvSpPr>
        <p:spPr>
          <a:xfrm>
            <a:off x="1865666" y="1924167"/>
            <a:ext cx="8657744" cy="351579"/>
          </a:xfrm>
          <a:prstGeom prst="roundRect">
            <a:avLst>
              <a:gd name="adj" fmla="val 50000"/>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3" name="Straight Connector 12">
            <a:extLst>
              <a:ext uri="{FF2B5EF4-FFF2-40B4-BE49-F238E27FC236}">
                <a16:creationId xmlns:a16="http://schemas.microsoft.com/office/drawing/2014/main" id="{3C7A0495-6C68-4D8D-87A1-B14F824591C5}"/>
              </a:ext>
            </a:extLst>
          </p:cNvPr>
          <p:cNvCxnSpPr>
            <a:cxnSpLocks/>
          </p:cNvCxnSpPr>
          <p:nvPr/>
        </p:nvCxnSpPr>
        <p:spPr>
          <a:xfrm flipH="1">
            <a:off x="2476256" y="2349169"/>
            <a:ext cx="4102" cy="1894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365125"/>
            <a:ext cx="8952914" cy="1325563"/>
          </a:xfrm>
        </p:spPr>
        <p:txBody>
          <a:bodyPr/>
          <a:lstStyle/>
          <a:p>
            <a:pPr algn="ctr"/>
            <a:r>
              <a:rPr lang="en-US" b="1" u="sng">
                <a:solidFill>
                  <a:schemeClr val="accent1"/>
                </a:solidFill>
              </a:rPr>
              <a:t>Need for project</a:t>
            </a:r>
            <a:endParaRPr lang="en-US" u="sng">
              <a:solidFill>
                <a:schemeClr val="accent1"/>
              </a:solidFill>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7</a:t>
            </a:fld>
            <a:endParaRPr lang="en-US"/>
          </a:p>
        </p:txBody>
      </p:sp>
      <p:sp>
        <p:nvSpPr>
          <p:cNvPr id="6" name="Rectangle 5"/>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11240" y="1828489"/>
            <a:ext cx="10667994" cy="646331"/>
          </a:xfrm>
          <a:prstGeom prst="rect">
            <a:avLst/>
          </a:prstGeom>
        </p:spPr>
        <p:txBody>
          <a:bodyPr wrap="square">
            <a:spAutoFit/>
          </a:bodyPr>
          <a:lstStyle/>
          <a:p>
            <a:r>
              <a:rPr lang="en-US" b="0" i="0" u="none" strike="noStrike" baseline="0" dirty="0">
                <a:solidFill>
                  <a:srgbClr val="000000"/>
                </a:solidFill>
                <a:latin typeface="Times New Roman" panose="02020603050405020304" pitchFamily="18" charset="0"/>
              </a:rPr>
              <a:t>	</a:t>
            </a:r>
          </a:p>
          <a:p>
            <a:r>
              <a:rPr lang="en-US" b="0" i="0" u="none" strike="noStrike" baseline="0" dirty="0">
                <a:solidFill>
                  <a:srgbClr val="000000"/>
                </a:solidFill>
                <a:latin typeface="Times New Roman" panose="02020603050405020304" pitchFamily="18" charset="0"/>
              </a:rPr>
              <a:t>	</a:t>
            </a:r>
          </a:p>
        </p:txBody>
      </p:sp>
      <p:sp>
        <p:nvSpPr>
          <p:cNvPr id="11" name="Oval 10">
            <a:extLst>
              <a:ext uri="{FF2B5EF4-FFF2-40B4-BE49-F238E27FC236}">
                <a16:creationId xmlns:a16="http://schemas.microsoft.com/office/drawing/2014/main" id="{FA87CA8C-3050-428F-8E80-F352162F3ADC}"/>
              </a:ext>
            </a:extLst>
          </p:cNvPr>
          <p:cNvSpPr/>
          <p:nvPr/>
        </p:nvSpPr>
        <p:spPr>
          <a:xfrm>
            <a:off x="2106935" y="1714382"/>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Oval 11">
            <a:extLst>
              <a:ext uri="{FF2B5EF4-FFF2-40B4-BE49-F238E27FC236}">
                <a16:creationId xmlns:a16="http://schemas.microsoft.com/office/drawing/2014/main" id="{FD8B8536-3779-4A82-BAD6-A16618CDAE9A}"/>
              </a:ext>
            </a:extLst>
          </p:cNvPr>
          <p:cNvSpPr/>
          <p:nvPr/>
        </p:nvSpPr>
        <p:spPr>
          <a:xfrm>
            <a:off x="2279961" y="1916793"/>
            <a:ext cx="418638" cy="418638"/>
          </a:xfrm>
          <a:prstGeom prst="ellipse">
            <a:avLst/>
          </a:prstGeom>
          <a:gradFill flip="none" rotWithShape="1">
            <a:gsLst>
              <a:gs pos="0">
                <a:srgbClr val="33CC33"/>
              </a:gs>
              <a:gs pos="100000">
                <a:srgbClr val="00FF00"/>
              </a:gs>
            </a:gsLst>
            <a:lin ang="0" scaled="1"/>
            <a:tileRect/>
          </a:gradFill>
          <a:ln>
            <a:gradFill>
              <a:gsLst>
                <a:gs pos="0">
                  <a:srgbClr val="33CC33"/>
                </a:gs>
                <a:gs pos="100000">
                  <a:srgbClr val="00FF00">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05493429-7BE7-4061-9387-B0ECF716B0BF}"/>
              </a:ext>
            </a:extLst>
          </p:cNvPr>
          <p:cNvSpPr/>
          <p:nvPr/>
        </p:nvSpPr>
        <p:spPr>
          <a:xfrm>
            <a:off x="1283576" y="3965828"/>
            <a:ext cx="2354304" cy="2387922"/>
          </a:xfrm>
          <a:custGeom>
            <a:avLst/>
            <a:gdLst>
              <a:gd name="connsiteX0" fmla="*/ 1104314 w 2208628"/>
              <a:gd name="connsiteY0" fmla="*/ 115856 h 2208628"/>
              <a:gd name="connsiteX1" fmla="*/ 996529 w 2208628"/>
              <a:gd name="connsiteY1" fmla="*/ 223641 h 2208628"/>
              <a:gd name="connsiteX2" fmla="*/ 1104314 w 2208628"/>
              <a:gd name="connsiteY2" fmla="*/ 331426 h 2208628"/>
              <a:gd name="connsiteX3" fmla="*/ 1212099 w 2208628"/>
              <a:gd name="connsiteY3" fmla="*/ 223641 h 2208628"/>
              <a:gd name="connsiteX4" fmla="*/ 1104314 w 2208628"/>
              <a:gd name="connsiteY4" fmla="*/ 115856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15856"/>
                </a:moveTo>
                <a:cubicBezTo>
                  <a:pt x="1044786" y="115856"/>
                  <a:pt x="996529" y="164113"/>
                  <a:pt x="996529" y="223641"/>
                </a:cubicBezTo>
                <a:cubicBezTo>
                  <a:pt x="996529" y="283169"/>
                  <a:pt x="1044786" y="331426"/>
                  <a:pt x="1104314" y="331426"/>
                </a:cubicBezTo>
                <a:cubicBezTo>
                  <a:pt x="1163842" y="331426"/>
                  <a:pt x="1212099" y="283169"/>
                  <a:pt x="1212099" y="223641"/>
                </a:cubicBezTo>
                <a:cubicBezTo>
                  <a:pt x="1212099" y="164113"/>
                  <a:pt x="1163842" y="115856"/>
                  <a:pt x="1104314" y="115856"/>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33CC33">
                  <a:alpha val="49804"/>
                </a:srgbClr>
              </a:gs>
              <a:gs pos="100000">
                <a:srgbClr val="00FF00">
                  <a:alpha val="69804"/>
                </a:srgbClr>
              </a:gs>
            </a:gsLst>
            <a:lin ang="0" scaled="1"/>
            <a:tileRect/>
          </a:gradFill>
          <a:ln>
            <a:gradFill>
              <a:gsLst>
                <a:gs pos="0">
                  <a:srgbClr val="33CC33"/>
                </a:gs>
                <a:gs pos="100000">
                  <a:srgbClr val="00FF00">
                    <a:alpha val="0"/>
                  </a:srgbClr>
                </a:gs>
              </a:gsLst>
              <a:lin ang="19200000" scaled="0"/>
            </a:gradFill>
          </a:ln>
          <a:effectLst>
            <a:innerShdw blurRad="317500" dir="8400000">
              <a:schemeClr val="bg1"/>
            </a:innerShdw>
            <a:reflection blurRad="6350" stA="350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18">
            <a:extLst>
              <a:ext uri="{FF2B5EF4-FFF2-40B4-BE49-F238E27FC236}">
                <a16:creationId xmlns:a16="http://schemas.microsoft.com/office/drawing/2014/main" id="{6BC088AE-B901-598A-D300-A502052177DA}"/>
              </a:ext>
            </a:extLst>
          </p:cNvPr>
          <p:cNvSpPr txBox="1"/>
          <p:nvPr/>
        </p:nvSpPr>
        <p:spPr>
          <a:xfrm>
            <a:off x="1406769" y="4785434"/>
            <a:ext cx="207063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ea typeface="Calibri"/>
                <a:cs typeface="Calibri"/>
              </a:rPr>
              <a:t>Enhanced Surveillance Solution</a:t>
            </a:r>
          </a:p>
        </p:txBody>
      </p:sp>
      <p:grpSp>
        <p:nvGrpSpPr>
          <p:cNvPr id="33" name="Group 32"/>
          <p:cNvGrpSpPr/>
          <p:nvPr/>
        </p:nvGrpSpPr>
        <p:grpSpPr>
          <a:xfrm>
            <a:off x="6173511" y="1647799"/>
            <a:ext cx="2443951" cy="4779868"/>
            <a:chOff x="5233198" y="1710164"/>
            <a:chExt cx="2443951" cy="4779868"/>
          </a:xfrm>
        </p:grpSpPr>
        <p:sp>
          <p:nvSpPr>
            <p:cNvPr id="32" name="Freeform: Shape 31">
              <a:extLst>
                <a:ext uri="{FF2B5EF4-FFF2-40B4-BE49-F238E27FC236}">
                  <a16:creationId xmlns:a16="http://schemas.microsoft.com/office/drawing/2014/main" id="{FDA46D1A-FA93-4AEA-BB3E-9C959A2BFAE5}"/>
                </a:ext>
              </a:extLst>
            </p:cNvPr>
            <p:cNvSpPr/>
            <p:nvPr/>
          </p:nvSpPr>
          <p:spPr>
            <a:xfrm>
              <a:off x="5233198" y="4012463"/>
              <a:ext cx="2443951" cy="2477569"/>
            </a:xfrm>
            <a:custGeom>
              <a:avLst/>
              <a:gdLst>
                <a:gd name="connsiteX0" fmla="*/ 1104314 w 2208628"/>
                <a:gd name="connsiteY0" fmla="*/ 143598 h 2208628"/>
                <a:gd name="connsiteX1" fmla="*/ 996529 w 2208628"/>
                <a:gd name="connsiteY1" fmla="*/ 251383 h 2208628"/>
                <a:gd name="connsiteX2" fmla="*/ 1104314 w 2208628"/>
                <a:gd name="connsiteY2" fmla="*/ 359168 h 2208628"/>
                <a:gd name="connsiteX3" fmla="*/ 1212099 w 2208628"/>
                <a:gd name="connsiteY3" fmla="*/ 251383 h 2208628"/>
                <a:gd name="connsiteX4" fmla="*/ 1104314 w 2208628"/>
                <a:gd name="connsiteY4" fmla="*/ 143598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43598"/>
                  </a:moveTo>
                  <a:cubicBezTo>
                    <a:pt x="1044786" y="143598"/>
                    <a:pt x="996529" y="191855"/>
                    <a:pt x="996529" y="251383"/>
                  </a:cubicBezTo>
                  <a:cubicBezTo>
                    <a:pt x="996529" y="310911"/>
                    <a:pt x="1044786" y="359168"/>
                    <a:pt x="1104314" y="359168"/>
                  </a:cubicBezTo>
                  <a:cubicBezTo>
                    <a:pt x="1163842" y="359168"/>
                    <a:pt x="1212099" y="310911"/>
                    <a:pt x="1212099" y="251383"/>
                  </a:cubicBezTo>
                  <a:cubicBezTo>
                    <a:pt x="1212099" y="191855"/>
                    <a:pt x="1163842" y="143598"/>
                    <a:pt x="1104314" y="143598"/>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FF9900">
                    <a:lumMod val="88000"/>
                    <a:lumOff val="12000"/>
                    <a:alpha val="50000"/>
                  </a:srgbClr>
                </a:gs>
                <a:gs pos="100000">
                  <a:srgbClr val="FFCC00">
                    <a:alpha val="70000"/>
                  </a:srgbClr>
                </a:gs>
              </a:gsLst>
              <a:lin ang="0" scaled="1"/>
              <a:tileRect/>
            </a:gradFill>
            <a:ln>
              <a:gradFill>
                <a:gsLst>
                  <a:gs pos="0">
                    <a:srgbClr val="FF9900"/>
                  </a:gs>
                  <a:gs pos="100000">
                    <a:srgbClr val="FFCC00">
                      <a:alpha val="0"/>
                    </a:srgbClr>
                  </a:gs>
                </a:gsLst>
                <a:lin ang="19200000" scaled="0"/>
              </a:gradFill>
            </a:ln>
            <a:effectLst>
              <a:innerShdw blurRad="317500" dir="8400000">
                <a:schemeClr val="bg1"/>
              </a:innerShdw>
              <a:reflection blurRad="6350" stA="350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0" name="Straight Connector 29">
              <a:extLst>
                <a:ext uri="{FF2B5EF4-FFF2-40B4-BE49-F238E27FC236}">
                  <a16:creationId xmlns:a16="http://schemas.microsoft.com/office/drawing/2014/main" id="{3982BF8C-5C69-4ED3-BEE9-287ADE91C4C0}"/>
                </a:ext>
              </a:extLst>
            </p:cNvPr>
            <p:cNvCxnSpPr>
              <a:cxnSpLocks/>
            </p:cNvCxnSpPr>
            <p:nvPr/>
          </p:nvCxnSpPr>
          <p:spPr>
            <a:xfrm flipH="1">
              <a:off x="6455174" y="1986362"/>
              <a:ext cx="4592" cy="2300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5372EBA-54D5-4C12-ADE7-CE71C326B88A}"/>
                </a:ext>
              </a:extLst>
            </p:cNvPr>
            <p:cNvSpPr/>
            <p:nvPr/>
          </p:nvSpPr>
          <p:spPr>
            <a:xfrm>
              <a:off x="6108754" y="1710164"/>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Oval 28">
              <a:extLst>
                <a:ext uri="{FF2B5EF4-FFF2-40B4-BE49-F238E27FC236}">
                  <a16:creationId xmlns:a16="http://schemas.microsoft.com/office/drawing/2014/main" id="{76A71251-3F22-4F02-91E1-1C71087F71C1}"/>
                </a:ext>
              </a:extLst>
            </p:cNvPr>
            <p:cNvSpPr/>
            <p:nvPr/>
          </p:nvSpPr>
          <p:spPr>
            <a:xfrm>
              <a:off x="6252686" y="1907720"/>
              <a:ext cx="418638" cy="418638"/>
            </a:xfrm>
            <a:prstGeom prst="ellipse">
              <a:avLst/>
            </a:prstGeom>
            <a:gradFill flip="none" rotWithShape="1">
              <a:gsLst>
                <a:gs pos="0">
                  <a:srgbClr val="FF9900">
                    <a:lumMod val="88000"/>
                    <a:lumOff val="12000"/>
                  </a:srgbClr>
                </a:gs>
                <a:gs pos="100000">
                  <a:srgbClr val="FFCC00"/>
                </a:gs>
              </a:gsLst>
              <a:lin ang="0" scaled="1"/>
              <a:tileRect/>
            </a:gradFill>
            <a:ln>
              <a:gradFill>
                <a:gsLst>
                  <a:gs pos="0">
                    <a:srgbClr val="FF9900"/>
                  </a:gs>
                  <a:gs pos="100000">
                    <a:srgbClr val="FFCC00">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4" name="TextBox 3">
            <a:extLst>
              <a:ext uri="{FF2B5EF4-FFF2-40B4-BE49-F238E27FC236}">
                <a16:creationId xmlns:a16="http://schemas.microsoft.com/office/drawing/2014/main" id="{79545833-34A7-D670-2365-A07699AE9CFD}"/>
              </a:ext>
            </a:extLst>
          </p:cNvPr>
          <p:cNvSpPr txBox="1"/>
          <p:nvPr/>
        </p:nvSpPr>
        <p:spPr>
          <a:xfrm>
            <a:off x="5308283" y="4738140"/>
            <a:ext cx="20121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ea typeface="Calibri"/>
              <a:cs typeface="Calibri"/>
            </a:endParaRPr>
          </a:p>
        </p:txBody>
      </p:sp>
      <p:sp>
        <p:nvSpPr>
          <p:cNvPr id="14" name="TextBox 13">
            <a:extLst>
              <a:ext uri="{FF2B5EF4-FFF2-40B4-BE49-F238E27FC236}">
                <a16:creationId xmlns:a16="http://schemas.microsoft.com/office/drawing/2014/main" id="{A080382B-BFE8-24E9-C71E-74B9E177DE90}"/>
              </a:ext>
            </a:extLst>
          </p:cNvPr>
          <p:cNvSpPr txBox="1"/>
          <p:nvPr/>
        </p:nvSpPr>
        <p:spPr>
          <a:xfrm>
            <a:off x="6256070" y="4785434"/>
            <a:ext cx="227194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ea typeface="+mn-lt"/>
                <a:cs typeface="+mn-lt"/>
              </a:rPr>
              <a:t>Reliable Monitoring </a:t>
            </a:r>
            <a:r>
              <a:rPr lang="en-US" sz="1600" dirty="0" smtClean="0">
                <a:ea typeface="+mn-lt"/>
                <a:cs typeface="+mn-lt"/>
              </a:rPr>
              <a:t>System with immediate alert mechanism</a:t>
            </a:r>
            <a:endParaRPr lang="en-US" sz="1600" dirty="0">
              <a:ea typeface="Calibri"/>
              <a:cs typeface="Calibri"/>
            </a:endParaRPr>
          </a:p>
        </p:txBody>
      </p:sp>
      <p:grpSp>
        <p:nvGrpSpPr>
          <p:cNvPr id="31" name="Group 30"/>
          <p:cNvGrpSpPr/>
          <p:nvPr/>
        </p:nvGrpSpPr>
        <p:grpSpPr>
          <a:xfrm>
            <a:off x="8712236" y="1709733"/>
            <a:ext cx="2912900" cy="4717934"/>
            <a:chOff x="7725565" y="1687752"/>
            <a:chExt cx="2912900" cy="4717934"/>
          </a:xfrm>
        </p:grpSpPr>
        <p:cxnSp>
          <p:nvCxnSpPr>
            <p:cNvPr id="17" name="Straight Connector 16">
              <a:extLst>
                <a:ext uri="{FF2B5EF4-FFF2-40B4-BE49-F238E27FC236}">
                  <a16:creationId xmlns:a16="http://schemas.microsoft.com/office/drawing/2014/main" id="{FDFE0794-7088-FC26-D26E-6ADF17AC5928}"/>
                </a:ext>
              </a:extLst>
            </p:cNvPr>
            <p:cNvCxnSpPr>
              <a:cxnSpLocks/>
            </p:cNvCxnSpPr>
            <p:nvPr/>
          </p:nvCxnSpPr>
          <p:spPr>
            <a:xfrm flipH="1">
              <a:off x="8909262" y="1952744"/>
              <a:ext cx="4592" cy="2300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ECC3E449-3997-71E6-BFCB-2D06C98EDA6C}"/>
                </a:ext>
              </a:extLst>
            </p:cNvPr>
            <p:cNvSpPr/>
            <p:nvPr/>
          </p:nvSpPr>
          <p:spPr>
            <a:xfrm>
              <a:off x="8529225" y="1687752"/>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Oval 15">
              <a:extLst>
                <a:ext uri="{FF2B5EF4-FFF2-40B4-BE49-F238E27FC236}">
                  <a16:creationId xmlns:a16="http://schemas.microsoft.com/office/drawing/2014/main" id="{A256688C-DDF8-4AC3-B64C-4E6B08163FC7}"/>
                </a:ext>
              </a:extLst>
            </p:cNvPr>
            <p:cNvSpPr/>
            <p:nvPr/>
          </p:nvSpPr>
          <p:spPr>
            <a:xfrm>
              <a:off x="8699000" y="1904629"/>
              <a:ext cx="418638" cy="418638"/>
            </a:xfrm>
            <a:prstGeom prst="ellipse">
              <a:avLst/>
            </a:prstGeom>
            <a:gradFill flip="none" rotWithShape="1">
              <a:gsLst>
                <a:gs pos="0">
                  <a:srgbClr val="660066"/>
                </a:gs>
                <a:gs pos="100000">
                  <a:srgbClr val="CC00CC"/>
                </a:gs>
              </a:gsLst>
              <a:lin ang="0" scaled="0"/>
              <a:tileRect/>
            </a:gradFill>
            <a:ln>
              <a:gradFill>
                <a:gsLst>
                  <a:gs pos="0">
                    <a:srgbClr val="660066"/>
                  </a:gs>
                  <a:gs pos="100000">
                    <a:srgbClr val="CC00CC">
                      <a:alpha val="0"/>
                    </a:srgbClr>
                  </a:gs>
                </a:gsLst>
                <a:lin ang="19200000" scaled="0"/>
              </a:gradFill>
            </a:ln>
            <a:effectLst>
              <a:innerShdw blurRad="317500" dir="8400000">
                <a:schemeClr val="bg1"/>
              </a:innerShdw>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7631466-3BA6-4DEE-B8DD-4DDF604A36D1}"/>
                </a:ext>
              </a:extLst>
            </p:cNvPr>
            <p:cNvSpPr/>
            <p:nvPr/>
          </p:nvSpPr>
          <p:spPr>
            <a:xfrm>
              <a:off x="7725565" y="4006558"/>
              <a:ext cx="2376716" cy="2399128"/>
            </a:xfrm>
            <a:custGeom>
              <a:avLst/>
              <a:gdLst>
                <a:gd name="connsiteX0" fmla="*/ 1104314 w 2208628"/>
                <a:gd name="connsiteY0" fmla="*/ 137153 h 2208628"/>
                <a:gd name="connsiteX1" fmla="*/ 996529 w 2208628"/>
                <a:gd name="connsiteY1" fmla="*/ 244938 h 2208628"/>
                <a:gd name="connsiteX2" fmla="*/ 1104314 w 2208628"/>
                <a:gd name="connsiteY2" fmla="*/ 352723 h 2208628"/>
                <a:gd name="connsiteX3" fmla="*/ 1212099 w 2208628"/>
                <a:gd name="connsiteY3" fmla="*/ 244938 h 2208628"/>
                <a:gd name="connsiteX4" fmla="*/ 1104314 w 2208628"/>
                <a:gd name="connsiteY4" fmla="*/ 137153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37153"/>
                  </a:moveTo>
                  <a:cubicBezTo>
                    <a:pt x="1044786" y="137153"/>
                    <a:pt x="996529" y="185410"/>
                    <a:pt x="996529" y="244938"/>
                  </a:cubicBezTo>
                  <a:cubicBezTo>
                    <a:pt x="996529" y="304466"/>
                    <a:pt x="1044786" y="352723"/>
                    <a:pt x="1104314" y="352723"/>
                  </a:cubicBezTo>
                  <a:cubicBezTo>
                    <a:pt x="1163842" y="352723"/>
                    <a:pt x="1212099" y="304466"/>
                    <a:pt x="1212099" y="244938"/>
                  </a:cubicBezTo>
                  <a:cubicBezTo>
                    <a:pt x="1212099" y="185410"/>
                    <a:pt x="1163842" y="137153"/>
                    <a:pt x="1104314" y="137153"/>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660066">
                    <a:alpha val="50000"/>
                  </a:srgbClr>
                </a:gs>
                <a:gs pos="100000">
                  <a:srgbClr val="CC00CC">
                    <a:alpha val="69804"/>
                  </a:srgbClr>
                </a:gs>
              </a:gsLst>
              <a:lin ang="0" scaled="0"/>
              <a:tileRect/>
            </a:gradFill>
            <a:ln>
              <a:gradFill>
                <a:gsLst>
                  <a:gs pos="0">
                    <a:srgbClr val="660066"/>
                  </a:gs>
                  <a:gs pos="100000">
                    <a:srgbClr val="CC00CC">
                      <a:alpha val="0"/>
                    </a:srgbClr>
                  </a:gs>
                </a:gsLst>
                <a:lin ang="19200000" scaled="0"/>
              </a:gradFill>
            </a:ln>
            <a:effectLst>
              <a:innerShdw blurRad="317500" dir="8400000">
                <a:schemeClr val="bg1"/>
              </a:innerShdw>
              <a:reflection blurRad="6350" stA="35000" endPos="90000" dir="5400000" sy="-100000" algn="bl" rotWithShape="0"/>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TextBox 25">
              <a:extLst>
                <a:ext uri="{FF2B5EF4-FFF2-40B4-BE49-F238E27FC236}">
                  <a16:creationId xmlns:a16="http://schemas.microsoft.com/office/drawing/2014/main" id="{40872ACB-E32D-34C7-ED14-20CEAD2F386D}"/>
                </a:ext>
              </a:extLst>
            </p:cNvPr>
            <p:cNvSpPr txBox="1"/>
            <p:nvPr/>
          </p:nvSpPr>
          <p:spPr>
            <a:xfrm>
              <a:off x="8297182" y="4736354"/>
              <a:ext cx="234128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Safe Campus Environment</a:t>
              </a:r>
              <a:endParaRPr lang="en-US" sz="1600" dirty="0">
                <a:ea typeface="Calibri"/>
                <a:cs typeface="Calibri"/>
              </a:endParaRPr>
            </a:p>
          </p:txBody>
        </p:sp>
      </p:grpSp>
      <p:grpSp>
        <p:nvGrpSpPr>
          <p:cNvPr id="34" name="Group 33"/>
          <p:cNvGrpSpPr/>
          <p:nvPr/>
        </p:nvGrpSpPr>
        <p:grpSpPr>
          <a:xfrm>
            <a:off x="3742254" y="1746463"/>
            <a:ext cx="2343098" cy="4682251"/>
            <a:chOff x="3198054" y="1759381"/>
            <a:chExt cx="2343098" cy="4682251"/>
          </a:xfrm>
        </p:grpSpPr>
        <p:cxnSp>
          <p:nvCxnSpPr>
            <p:cNvPr id="24" name="Straight Connector 23">
              <a:extLst>
                <a:ext uri="{FF2B5EF4-FFF2-40B4-BE49-F238E27FC236}">
                  <a16:creationId xmlns:a16="http://schemas.microsoft.com/office/drawing/2014/main" id="{9581177A-336C-4E53-9AE7-4FEF11602956}"/>
                </a:ext>
              </a:extLst>
            </p:cNvPr>
            <p:cNvCxnSpPr>
              <a:cxnSpLocks/>
            </p:cNvCxnSpPr>
            <p:nvPr/>
          </p:nvCxnSpPr>
          <p:spPr>
            <a:xfrm>
              <a:off x="4352271" y="2125227"/>
              <a:ext cx="8304" cy="2124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781528E6-EB2B-47A7-9E62-8BD93D60F9DF}"/>
                </a:ext>
              </a:extLst>
            </p:cNvPr>
            <p:cNvSpPr/>
            <p:nvPr/>
          </p:nvSpPr>
          <p:spPr>
            <a:xfrm>
              <a:off x="3198054" y="3997681"/>
              <a:ext cx="2343098" cy="2443951"/>
            </a:xfrm>
            <a:custGeom>
              <a:avLst/>
              <a:gdLst>
                <a:gd name="connsiteX0" fmla="*/ 1104314 w 2208628"/>
                <a:gd name="connsiteY0" fmla="*/ 123187 h 2208628"/>
                <a:gd name="connsiteX1" fmla="*/ 996529 w 2208628"/>
                <a:gd name="connsiteY1" fmla="*/ 230972 h 2208628"/>
                <a:gd name="connsiteX2" fmla="*/ 1104314 w 2208628"/>
                <a:gd name="connsiteY2" fmla="*/ 338757 h 2208628"/>
                <a:gd name="connsiteX3" fmla="*/ 1212099 w 2208628"/>
                <a:gd name="connsiteY3" fmla="*/ 230972 h 2208628"/>
                <a:gd name="connsiteX4" fmla="*/ 1104314 w 2208628"/>
                <a:gd name="connsiteY4" fmla="*/ 123187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23187"/>
                  </a:moveTo>
                  <a:cubicBezTo>
                    <a:pt x="1044786" y="123187"/>
                    <a:pt x="996529" y="171444"/>
                    <a:pt x="996529" y="230972"/>
                  </a:cubicBezTo>
                  <a:cubicBezTo>
                    <a:pt x="996529" y="290500"/>
                    <a:pt x="1044786" y="338757"/>
                    <a:pt x="1104314" y="338757"/>
                  </a:cubicBezTo>
                  <a:cubicBezTo>
                    <a:pt x="1163842" y="338757"/>
                    <a:pt x="1212099" y="290500"/>
                    <a:pt x="1212099" y="230972"/>
                  </a:cubicBezTo>
                  <a:cubicBezTo>
                    <a:pt x="1212099" y="171444"/>
                    <a:pt x="1163842" y="123187"/>
                    <a:pt x="1104314" y="12318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0099CC">
                    <a:alpha val="49804"/>
                  </a:srgbClr>
                </a:gs>
                <a:gs pos="100000">
                  <a:srgbClr val="00CCFF">
                    <a:alpha val="69804"/>
                  </a:srgbClr>
                </a:gs>
              </a:gsLst>
              <a:lin ang="0" scaled="1"/>
              <a:tileRect/>
            </a:gradFill>
            <a:ln>
              <a:gradFill>
                <a:gsLst>
                  <a:gs pos="0">
                    <a:srgbClr val="0099CC"/>
                  </a:gs>
                  <a:gs pos="100000">
                    <a:srgbClr val="00CCFF">
                      <a:alpha val="0"/>
                    </a:srgbClr>
                  </a:gs>
                </a:gsLst>
                <a:lin ang="19200000" scaled="0"/>
              </a:gradFill>
            </a:ln>
            <a:effectLst>
              <a:innerShdw blurRad="317500" dir="8400000">
                <a:schemeClr val="bg1"/>
              </a:innerShdw>
              <a:reflection blurRad="6350" stA="350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Oval 21">
              <a:extLst>
                <a:ext uri="{FF2B5EF4-FFF2-40B4-BE49-F238E27FC236}">
                  <a16:creationId xmlns:a16="http://schemas.microsoft.com/office/drawing/2014/main" id="{8BF10FE3-F023-40BC-BDD3-533AD63F53A1}"/>
                </a:ext>
              </a:extLst>
            </p:cNvPr>
            <p:cNvSpPr/>
            <p:nvPr/>
          </p:nvSpPr>
          <p:spPr>
            <a:xfrm>
              <a:off x="3990053" y="1759381"/>
              <a:ext cx="780462" cy="645993"/>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Oval 22">
              <a:extLst>
                <a:ext uri="{FF2B5EF4-FFF2-40B4-BE49-F238E27FC236}">
                  <a16:creationId xmlns:a16="http://schemas.microsoft.com/office/drawing/2014/main" id="{DDA1EE42-4E60-443C-9BD2-151AB60EA0FE}"/>
                </a:ext>
              </a:extLst>
            </p:cNvPr>
            <p:cNvSpPr/>
            <p:nvPr/>
          </p:nvSpPr>
          <p:spPr>
            <a:xfrm>
              <a:off x="4165362" y="1880955"/>
              <a:ext cx="429843" cy="385019"/>
            </a:xfrm>
            <a:prstGeom prst="ellipse">
              <a:avLst/>
            </a:prstGeom>
            <a:gradFill flip="none" rotWithShape="1">
              <a:gsLst>
                <a:gs pos="0">
                  <a:srgbClr val="0099CC"/>
                </a:gs>
                <a:gs pos="100000">
                  <a:srgbClr val="00CCFF"/>
                </a:gs>
              </a:gsLst>
              <a:lin ang="0" scaled="1"/>
              <a:tileRect/>
            </a:gradFill>
            <a:ln>
              <a:gradFill>
                <a:gsLst>
                  <a:gs pos="0">
                    <a:srgbClr val="0099CC"/>
                  </a:gs>
                  <a:gs pos="100000">
                    <a:srgbClr val="00CCFF">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1" name="TextBox 20">
            <a:extLst>
              <a:ext uri="{FF2B5EF4-FFF2-40B4-BE49-F238E27FC236}">
                <a16:creationId xmlns:a16="http://schemas.microsoft.com/office/drawing/2014/main" id="{2D348362-746F-EF43-91E0-D5822EF68E99}"/>
              </a:ext>
            </a:extLst>
          </p:cNvPr>
          <p:cNvSpPr txBox="1"/>
          <p:nvPr/>
        </p:nvSpPr>
        <p:spPr>
          <a:xfrm>
            <a:off x="3761073" y="4758335"/>
            <a:ext cx="22632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ea typeface="Calibri"/>
                <a:cs typeface="Calibri"/>
              </a:rPr>
              <a:t>Refined Behavior </a:t>
            </a:r>
            <a:r>
              <a:rPr lang="en-US" sz="1600" dirty="0" smtClean="0">
                <a:ea typeface="Calibri"/>
                <a:cs typeface="Calibri"/>
              </a:rPr>
              <a:t>Analysis (Smoking, Littering, Fighting)</a:t>
            </a:r>
            <a:endParaRPr lang="en-US" sz="1600" dirty="0">
              <a:ea typeface="Calibri"/>
              <a:cs typeface="Calibri"/>
            </a:endParaRPr>
          </a:p>
        </p:txBody>
      </p:sp>
    </p:spTree>
    <p:extLst>
      <p:ext uri="{BB962C8B-B14F-4D97-AF65-F5344CB8AC3E}">
        <p14:creationId xmlns:p14="http://schemas.microsoft.com/office/powerpoint/2010/main" val="314600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anim calcmode="lin" valueType="num">
                                      <p:cBhvr>
                                        <p:cTn id="35" dur="1000" fill="hold"/>
                                        <p:tgtEl>
                                          <p:spTgt spid="34"/>
                                        </p:tgtEl>
                                        <p:attrNameLst>
                                          <p:attrName>ppt_x</p:attrName>
                                        </p:attrNameLst>
                                      </p:cBhvr>
                                      <p:tavLst>
                                        <p:tav tm="0">
                                          <p:val>
                                            <p:strVal val="#ppt_x"/>
                                          </p:val>
                                        </p:tav>
                                        <p:tav tm="100000">
                                          <p:val>
                                            <p:strVal val="#ppt_x"/>
                                          </p:val>
                                        </p:tav>
                                      </p:tavLst>
                                    </p:anim>
                                    <p:anim calcmode="lin" valueType="num">
                                      <p:cBhvr>
                                        <p:cTn id="36" dur="1000" fill="hold"/>
                                        <p:tgtEl>
                                          <p:spTgt spid="3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1000"/>
                                        <p:tgtEl>
                                          <p:spTgt spid="33"/>
                                        </p:tgtEl>
                                      </p:cBhvr>
                                    </p:animEffect>
                                    <p:anim calcmode="lin" valueType="num">
                                      <p:cBhvr>
                                        <p:cTn id="47" dur="1000" fill="hold"/>
                                        <p:tgtEl>
                                          <p:spTgt spid="33"/>
                                        </p:tgtEl>
                                        <p:attrNameLst>
                                          <p:attrName>ppt_x</p:attrName>
                                        </p:attrNameLst>
                                      </p:cBhvr>
                                      <p:tavLst>
                                        <p:tav tm="0">
                                          <p:val>
                                            <p:strVal val="#ppt_x"/>
                                          </p:val>
                                        </p:tav>
                                        <p:tav tm="100000">
                                          <p:val>
                                            <p:strVal val="#ppt_x"/>
                                          </p:val>
                                        </p:tav>
                                      </p:tavLst>
                                    </p:anim>
                                    <p:anim calcmode="lin" valueType="num">
                                      <p:cBhvr>
                                        <p:cTn id="48" dur="1000" fill="hold"/>
                                        <p:tgtEl>
                                          <p:spTgt spid="3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1000"/>
                                        <p:tgtEl>
                                          <p:spTgt spid="31"/>
                                        </p:tgtEl>
                                      </p:cBhvr>
                                    </p:animEffect>
                                    <p:anim calcmode="lin" valueType="num">
                                      <p:cBhvr>
                                        <p:cTn id="59" dur="1000" fill="hold"/>
                                        <p:tgtEl>
                                          <p:spTgt spid="31"/>
                                        </p:tgtEl>
                                        <p:attrNameLst>
                                          <p:attrName>ppt_x</p:attrName>
                                        </p:attrNameLst>
                                      </p:cBhvr>
                                      <p:tavLst>
                                        <p:tav tm="0">
                                          <p:val>
                                            <p:strVal val="#ppt_x"/>
                                          </p:val>
                                        </p:tav>
                                        <p:tav tm="100000">
                                          <p:val>
                                            <p:strVal val="#ppt_x"/>
                                          </p:val>
                                        </p:tav>
                                      </p:tavLst>
                                    </p:anim>
                                    <p:anim calcmode="lin" valueType="num">
                                      <p:cBhvr>
                                        <p:cTn id="6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p:bldP spid="14"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240" y="112542"/>
            <a:ext cx="8952914" cy="1325563"/>
          </a:xfrm>
        </p:spPr>
        <p:txBody>
          <a:bodyPr/>
          <a:lstStyle/>
          <a:p>
            <a:pPr algn="ctr"/>
            <a:r>
              <a:rPr lang="en-US" b="1" u="sng" dirty="0">
                <a:solidFill>
                  <a:schemeClr val="accent1"/>
                </a:solidFill>
              </a:rPr>
              <a:t>High Level Features</a:t>
            </a:r>
            <a:endParaRPr lang="en-US" u="sng" dirty="0">
              <a:solidFill>
                <a:schemeClr val="accent1"/>
              </a:solidFill>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8</a:t>
            </a:fld>
            <a:endParaRPr lang="en-US"/>
          </a:p>
        </p:txBody>
      </p:sp>
      <p:sp>
        <p:nvSpPr>
          <p:cNvPr id="6" name="Rectangle 5"/>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11240" y="1828489"/>
            <a:ext cx="10667994" cy="646331"/>
          </a:xfrm>
          <a:prstGeom prst="rect">
            <a:avLst/>
          </a:prstGeom>
        </p:spPr>
        <p:txBody>
          <a:bodyPr wrap="square">
            <a:spAutoFit/>
          </a:bodyPr>
          <a:lstStyle/>
          <a:p>
            <a:r>
              <a:rPr lang="en-US" b="0" i="0" u="none" strike="noStrike" baseline="0">
                <a:solidFill>
                  <a:srgbClr val="000000"/>
                </a:solidFill>
                <a:latin typeface="Times New Roman" panose="02020603050405020304" pitchFamily="18" charset="0"/>
              </a:rPr>
              <a:t>	</a:t>
            </a:r>
          </a:p>
          <a:p>
            <a:r>
              <a:rPr lang="en-US" b="0" i="0" u="none" strike="noStrike" baseline="0">
                <a:solidFill>
                  <a:srgbClr val="000000"/>
                </a:solidFill>
                <a:latin typeface="Times New Roman" panose="02020603050405020304" pitchFamily="18" charset="0"/>
              </a:rPr>
              <a:t>	</a:t>
            </a:r>
          </a:p>
        </p:txBody>
      </p:sp>
      <p:sp>
        <p:nvSpPr>
          <p:cNvPr id="7" name="Oval 6">
            <a:extLst>
              <a:ext uri="{FF2B5EF4-FFF2-40B4-BE49-F238E27FC236}">
                <a16:creationId xmlns:a16="http://schemas.microsoft.com/office/drawing/2014/main" id="{ABDB292F-84CA-44DA-8DD5-D2AE4D14E95E}"/>
              </a:ext>
            </a:extLst>
          </p:cNvPr>
          <p:cNvSpPr/>
          <p:nvPr/>
        </p:nvSpPr>
        <p:spPr>
          <a:xfrm>
            <a:off x="595490" y="1547741"/>
            <a:ext cx="1318265" cy="1262267"/>
          </a:xfrm>
          <a:prstGeom prst="ellipse">
            <a:avLst/>
          </a:prstGeom>
          <a:solidFill>
            <a:schemeClr val="accent2">
              <a:lumMod val="40000"/>
              <a:lumOff val="60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person and person standing next to a computer&#10;&#10;Description automatically generated">
            <a:extLst>
              <a:ext uri="{FF2B5EF4-FFF2-40B4-BE49-F238E27FC236}">
                <a16:creationId xmlns:a16="http://schemas.microsoft.com/office/drawing/2014/main" id="{9ADAE3A9-4C97-D8DD-9062-25C8EAC03638}"/>
              </a:ext>
            </a:extLst>
          </p:cNvPr>
          <p:cNvPicPr>
            <a:picLocks noChangeAspect="1"/>
          </p:cNvPicPr>
          <p:nvPr/>
        </p:nvPicPr>
        <p:blipFill>
          <a:blip r:embed="rId4"/>
          <a:stretch>
            <a:fillRect/>
          </a:stretch>
        </p:blipFill>
        <p:spPr>
          <a:xfrm>
            <a:off x="718457" y="1600200"/>
            <a:ext cx="1066801" cy="1099458"/>
          </a:xfrm>
          <a:prstGeom prst="rect">
            <a:avLst/>
          </a:prstGeom>
        </p:spPr>
      </p:pic>
      <p:sp>
        <p:nvSpPr>
          <p:cNvPr id="11" name="Oval 10">
            <a:extLst>
              <a:ext uri="{FF2B5EF4-FFF2-40B4-BE49-F238E27FC236}">
                <a16:creationId xmlns:a16="http://schemas.microsoft.com/office/drawing/2014/main" id="{E18245E4-A4F7-0D52-9451-803D95239FB4}"/>
              </a:ext>
            </a:extLst>
          </p:cNvPr>
          <p:cNvSpPr/>
          <p:nvPr/>
        </p:nvSpPr>
        <p:spPr>
          <a:xfrm>
            <a:off x="6266947" y="1515083"/>
            <a:ext cx="1318265" cy="1262267"/>
          </a:xfrm>
          <a:prstGeom prst="ellipse">
            <a:avLst/>
          </a:prstGeom>
          <a:solidFill>
            <a:schemeClr val="accent2">
              <a:lumMod val="40000"/>
              <a:lumOff val="60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8400DB72-FFD9-265A-A533-A13C07E38A72}"/>
              </a:ext>
            </a:extLst>
          </p:cNvPr>
          <p:cNvSpPr txBox="1"/>
          <p:nvPr/>
        </p:nvSpPr>
        <p:spPr>
          <a:xfrm>
            <a:off x="2093977" y="1570368"/>
            <a:ext cx="27376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Dashboard Overview</a:t>
            </a:r>
          </a:p>
        </p:txBody>
      </p:sp>
      <p:sp>
        <p:nvSpPr>
          <p:cNvPr id="17" name="TextBox 16">
            <a:extLst>
              <a:ext uri="{FF2B5EF4-FFF2-40B4-BE49-F238E27FC236}">
                <a16:creationId xmlns:a16="http://schemas.microsoft.com/office/drawing/2014/main" id="{0858716D-0CAE-63A4-5800-9A8E64C0F57C}"/>
              </a:ext>
            </a:extLst>
          </p:cNvPr>
          <p:cNvSpPr txBox="1"/>
          <p:nvPr/>
        </p:nvSpPr>
        <p:spPr>
          <a:xfrm>
            <a:off x="2104118" y="1841057"/>
            <a:ext cx="3962860" cy="1088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A </a:t>
            </a:r>
            <a:r>
              <a:rPr lang="en-US" sz="1600" dirty="0" smtClean="0">
                <a:ea typeface="+mn-lt"/>
                <a:cs typeface="+mn-lt"/>
              </a:rPr>
              <a:t>centralized web based dashboard </a:t>
            </a:r>
            <a:r>
              <a:rPr lang="en-US" sz="1600" dirty="0">
                <a:ea typeface="+mn-lt"/>
                <a:cs typeface="+mn-lt"/>
              </a:rPr>
              <a:t>displaying real-time data, alerts, and system status, allowing for a quick overview of the entire surveillance operation.</a:t>
            </a:r>
            <a:endParaRPr lang="en-US" sz="1600" dirty="0">
              <a:cs typeface="Calibri"/>
            </a:endParaRPr>
          </a:p>
        </p:txBody>
      </p:sp>
      <p:sp>
        <p:nvSpPr>
          <p:cNvPr id="18" name="TextBox 17">
            <a:extLst>
              <a:ext uri="{FF2B5EF4-FFF2-40B4-BE49-F238E27FC236}">
                <a16:creationId xmlns:a16="http://schemas.microsoft.com/office/drawing/2014/main" id="{574A6963-2287-E8CD-21B2-681F024E9CDD}"/>
              </a:ext>
            </a:extLst>
          </p:cNvPr>
          <p:cNvSpPr txBox="1"/>
          <p:nvPr/>
        </p:nvSpPr>
        <p:spPr>
          <a:xfrm>
            <a:off x="7700120" y="1613911"/>
            <a:ext cx="27376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Live Video Feeds</a:t>
            </a:r>
          </a:p>
        </p:txBody>
      </p:sp>
      <p:sp>
        <p:nvSpPr>
          <p:cNvPr id="19" name="TextBox 18">
            <a:extLst>
              <a:ext uri="{FF2B5EF4-FFF2-40B4-BE49-F238E27FC236}">
                <a16:creationId xmlns:a16="http://schemas.microsoft.com/office/drawing/2014/main" id="{70CBA227-8AD5-554C-1755-2BED5AC95250}"/>
              </a:ext>
            </a:extLst>
          </p:cNvPr>
          <p:cNvSpPr txBox="1"/>
          <p:nvPr/>
        </p:nvSpPr>
        <p:spPr>
          <a:xfrm>
            <a:off x="7688489" y="1862827"/>
            <a:ext cx="396286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Access to live camera feeds with the ability to switch views, zoom, and track </a:t>
            </a:r>
            <a:r>
              <a:rPr lang="en-US" sz="1600" dirty="0" smtClean="0">
                <a:ea typeface="+mn-lt"/>
                <a:cs typeface="+mn-lt"/>
              </a:rPr>
              <a:t>individuals using displayed ID’s in real-time across </a:t>
            </a:r>
            <a:r>
              <a:rPr lang="en-US" sz="1600" dirty="0">
                <a:ea typeface="+mn-lt"/>
                <a:cs typeface="+mn-lt"/>
              </a:rPr>
              <a:t>different cameras for detailed </a:t>
            </a:r>
            <a:r>
              <a:rPr lang="en-US" sz="1600" dirty="0" smtClean="0">
                <a:ea typeface="+mn-lt"/>
                <a:cs typeface="+mn-lt"/>
              </a:rPr>
              <a:t>monitoring.</a:t>
            </a:r>
            <a:endParaRPr lang="en-US" sz="1600" dirty="0">
              <a:cs typeface="Calibri"/>
            </a:endParaRPr>
          </a:p>
        </p:txBody>
      </p:sp>
      <p:pic>
        <p:nvPicPr>
          <p:cNvPr id="20" name="Picture 19" descr="A black and white logo&#10;&#10;Description automatically generated">
            <a:extLst>
              <a:ext uri="{FF2B5EF4-FFF2-40B4-BE49-F238E27FC236}">
                <a16:creationId xmlns:a16="http://schemas.microsoft.com/office/drawing/2014/main" id="{385C32F6-D146-E2E3-A749-C7A9449F55B3}"/>
              </a:ext>
            </a:extLst>
          </p:cNvPr>
          <p:cNvPicPr>
            <a:picLocks noChangeAspect="1"/>
          </p:cNvPicPr>
          <p:nvPr/>
        </p:nvPicPr>
        <p:blipFill>
          <a:blip r:embed="rId5"/>
          <a:stretch>
            <a:fillRect/>
          </a:stretch>
        </p:blipFill>
        <p:spPr>
          <a:xfrm>
            <a:off x="6278379" y="1514608"/>
            <a:ext cx="1295400" cy="1295400"/>
          </a:xfrm>
          <a:prstGeom prst="rect">
            <a:avLst/>
          </a:prstGeom>
        </p:spPr>
      </p:pic>
      <p:sp>
        <p:nvSpPr>
          <p:cNvPr id="22" name="Oval 21">
            <a:extLst>
              <a:ext uri="{FF2B5EF4-FFF2-40B4-BE49-F238E27FC236}">
                <a16:creationId xmlns:a16="http://schemas.microsoft.com/office/drawing/2014/main" id="{72BFDED6-D3EF-C193-0BEA-DE7E41C585A8}"/>
              </a:ext>
            </a:extLst>
          </p:cNvPr>
          <p:cNvSpPr/>
          <p:nvPr/>
        </p:nvSpPr>
        <p:spPr>
          <a:xfrm>
            <a:off x="595490" y="3191482"/>
            <a:ext cx="1318265" cy="1262267"/>
          </a:xfrm>
          <a:prstGeom prst="ellipse">
            <a:avLst/>
          </a:prstGeom>
          <a:solidFill>
            <a:schemeClr val="accent2">
              <a:lumMod val="40000"/>
              <a:lumOff val="60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8FA0EB3A-AC69-CF1A-A9EF-287FD1569E44}"/>
              </a:ext>
            </a:extLst>
          </p:cNvPr>
          <p:cNvSpPr txBox="1"/>
          <p:nvPr/>
        </p:nvSpPr>
        <p:spPr>
          <a:xfrm>
            <a:off x="2104862" y="3170568"/>
            <a:ext cx="27376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Activity Logs and Analytics</a:t>
            </a:r>
          </a:p>
        </p:txBody>
      </p:sp>
      <p:sp>
        <p:nvSpPr>
          <p:cNvPr id="24" name="TextBox 23">
            <a:extLst>
              <a:ext uri="{FF2B5EF4-FFF2-40B4-BE49-F238E27FC236}">
                <a16:creationId xmlns:a16="http://schemas.microsoft.com/office/drawing/2014/main" id="{AD2C836E-6607-9059-8E80-59DAB9F13FD3}"/>
              </a:ext>
            </a:extLst>
          </p:cNvPr>
          <p:cNvSpPr txBox="1"/>
          <p:nvPr/>
        </p:nvSpPr>
        <p:spPr>
          <a:xfrm>
            <a:off x="2093232" y="3441256"/>
            <a:ext cx="396286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Visual representation of data analytics and activity logs, including graphs and charts for easy interpretation of </a:t>
            </a:r>
            <a:r>
              <a:rPr lang="en-US" sz="1600" dirty="0" smtClean="0">
                <a:ea typeface="+mn-lt"/>
                <a:cs typeface="+mn-lt"/>
              </a:rPr>
              <a:t>occurrences of behaviors.</a:t>
            </a:r>
            <a:endParaRPr lang="en-US" sz="1600" dirty="0">
              <a:cs typeface="Calibri"/>
            </a:endParaRPr>
          </a:p>
        </p:txBody>
      </p:sp>
      <p:sp>
        <p:nvSpPr>
          <p:cNvPr id="25" name="Oval 24">
            <a:extLst>
              <a:ext uri="{FF2B5EF4-FFF2-40B4-BE49-F238E27FC236}">
                <a16:creationId xmlns:a16="http://schemas.microsoft.com/office/drawing/2014/main" id="{7704B1AC-2F59-F5F2-B9BF-10E8F8BA0A96}"/>
              </a:ext>
            </a:extLst>
          </p:cNvPr>
          <p:cNvSpPr/>
          <p:nvPr/>
        </p:nvSpPr>
        <p:spPr>
          <a:xfrm>
            <a:off x="6277833" y="3235025"/>
            <a:ext cx="1318265" cy="1262267"/>
          </a:xfrm>
          <a:prstGeom prst="ellipse">
            <a:avLst/>
          </a:prstGeom>
          <a:solidFill>
            <a:schemeClr val="accent2">
              <a:lumMod val="40000"/>
              <a:lumOff val="60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EC4EC3D2-74AE-EE1C-388D-872A4EB44CC9}"/>
              </a:ext>
            </a:extLst>
          </p:cNvPr>
          <p:cNvSpPr txBox="1"/>
          <p:nvPr/>
        </p:nvSpPr>
        <p:spPr>
          <a:xfrm>
            <a:off x="7689233" y="3257653"/>
            <a:ext cx="27376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ea typeface="Calibri"/>
              <a:cs typeface="Calibri"/>
            </a:endParaRPr>
          </a:p>
        </p:txBody>
      </p:sp>
      <p:sp>
        <p:nvSpPr>
          <p:cNvPr id="27" name="TextBox 26">
            <a:extLst>
              <a:ext uri="{FF2B5EF4-FFF2-40B4-BE49-F238E27FC236}">
                <a16:creationId xmlns:a16="http://schemas.microsoft.com/office/drawing/2014/main" id="{3806E8D2-0C0A-F9DE-4039-CF399382B70F}"/>
              </a:ext>
            </a:extLst>
          </p:cNvPr>
          <p:cNvSpPr txBox="1"/>
          <p:nvPr/>
        </p:nvSpPr>
        <p:spPr>
          <a:xfrm>
            <a:off x="7689233" y="3235882"/>
            <a:ext cx="35432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Alerts and Notifications Panel</a:t>
            </a:r>
            <a:endParaRPr lang="en-US" b="1" dirty="0">
              <a:cs typeface="Calibri"/>
            </a:endParaRPr>
          </a:p>
        </p:txBody>
      </p:sp>
      <p:sp>
        <p:nvSpPr>
          <p:cNvPr id="28" name="TextBox 27">
            <a:extLst>
              <a:ext uri="{FF2B5EF4-FFF2-40B4-BE49-F238E27FC236}">
                <a16:creationId xmlns:a16="http://schemas.microsoft.com/office/drawing/2014/main" id="{84D0A7E3-E9E7-5A2F-4CB4-8E6FFA693B18}"/>
              </a:ext>
            </a:extLst>
          </p:cNvPr>
          <p:cNvSpPr txBox="1"/>
          <p:nvPr/>
        </p:nvSpPr>
        <p:spPr>
          <a:xfrm>
            <a:off x="7681076" y="3539900"/>
            <a:ext cx="408734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A dedicated </a:t>
            </a:r>
            <a:r>
              <a:rPr lang="en-US" sz="1600" dirty="0" smtClean="0">
                <a:ea typeface="+mn-lt"/>
                <a:cs typeface="+mn-lt"/>
              </a:rPr>
              <a:t>tab on the web based application </a:t>
            </a:r>
            <a:r>
              <a:rPr lang="en-US" sz="1600" dirty="0">
                <a:ea typeface="+mn-lt"/>
                <a:cs typeface="+mn-lt"/>
              </a:rPr>
              <a:t>for </a:t>
            </a:r>
            <a:r>
              <a:rPr lang="en-US" sz="1600" dirty="0" smtClean="0">
                <a:ea typeface="+mn-lt"/>
                <a:cs typeface="+mn-lt"/>
              </a:rPr>
              <a:t>notifications </a:t>
            </a:r>
            <a:r>
              <a:rPr lang="en-US" sz="1600" dirty="0">
                <a:ea typeface="+mn-lt"/>
                <a:cs typeface="+mn-lt"/>
              </a:rPr>
              <a:t>and real-time </a:t>
            </a:r>
            <a:r>
              <a:rPr lang="en-US" sz="1600" dirty="0" smtClean="0">
                <a:ea typeface="+mn-lt"/>
                <a:cs typeface="+mn-lt"/>
              </a:rPr>
              <a:t>alerts that require </a:t>
            </a:r>
            <a:r>
              <a:rPr lang="en-US" sz="1600" dirty="0">
                <a:ea typeface="+mn-lt"/>
                <a:cs typeface="+mn-lt"/>
              </a:rPr>
              <a:t>immediate </a:t>
            </a:r>
            <a:r>
              <a:rPr lang="en-US" sz="1600" dirty="0" smtClean="0">
                <a:ea typeface="+mn-lt"/>
                <a:cs typeface="+mn-lt"/>
              </a:rPr>
              <a:t>attention.</a:t>
            </a:r>
            <a:endParaRPr lang="en-US" sz="1600" dirty="0">
              <a:cs typeface="Calibri"/>
            </a:endParaRPr>
          </a:p>
        </p:txBody>
      </p:sp>
      <p:pic>
        <p:nvPicPr>
          <p:cNvPr id="29" name="Picture 28" descr="A bell with a number on it&#10;&#10;Description automatically generated">
            <a:extLst>
              <a:ext uri="{FF2B5EF4-FFF2-40B4-BE49-F238E27FC236}">
                <a16:creationId xmlns:a16="http://schemas.microsoft.com/office/drawing/2014/main" id="{6A7A39ED-3016-B8EC-2E20-4A0D80174BF1}"/>
              </a:ext>
            </a:extLst>
          </p:cNvPr>
          <p:cNvPicPr>
            <a:picLocks noChangeAspect="1"/>
          </p:cNvPicPr>
          <p:nvPr/>
        </p:nvPicPr>
        <p:blipFill>
          <a:blip r:embed="rId6"/>
          <a:stretch>
            <a:fillRect/>
          </a:stretch>
        </p:blipFill>
        <p:spPr>
          <a:xfrm>
            <a:off x="6226842" y="3090756"/>
            <a:ext cx="1447589" cy="1578429"/>
          </a:xfrm>
          <a:prstGeom prst="rect">
            <a:avLst/>
          </a:prstGeom>
        </p:spPr>
      </p:pic>
      <p:pic>
        <p:nvPicPr>
          <p:cNvPr id="30" name="Picture 29" descr="A hands touching a tablet with graphs and charts&#10;&#10;Description automatically generated">
            <a:extLst>
              <a:ext uri="{FF2B5EF4-FFF2-40B4-BE49-F238E27FC236}">
                <a16:creationId xmlns:a16="http://schemas.microsoft.com/office/drawing/2014/main" id="{D06564E2-ED05-0DB2-635F-26BF02A694E1}"/>
              </a:ext>
            </a:extLst>
          </p:cNvPr>
          <p:cNvPicPr>
            <a:picLocks noChangeAspect="1"/>
          </p:cNvPicPr>
          <p:nvPr/>
        </p:nvPicPr>
        <p:blipFill>
          <a:blip r:embed="rId7"/>
          <a:stretch>
            <a:fillRect/>
          </a:stretch>
        </p:blipFill>
        <p:spPr>
          <a:xfrm>
            <a:off x="668144" y="3102429"/>
            <a:ext cx="1287170" cy="1295400"/>
          </a:xfrm>
          <a:prstGeom prst="rect">
            <a:avLst/>
          </a:prstGeom>
        </p:spPr>
      </p:pic>
      <p:sp>
        <p:nvSpPr>
          <p:cNvPr id="31" name="Oval 30">
            <a:extLst>
              <a:ext uri="{FF2B5EF4-FFF2-40B4-BE49-F238E27FC236}">
                <a16:creationId xmlns:a16="http://schemas.microsoft.com/office/drawing/2014/main" id="{C25BEB9E-8103-4B09-78DF-21E8282DC21B}"/>
              </a:ext>
            </a:extLst>
          </p:cNvPr>
          <p:cNvSpPr/>
          <p:nvPr/>
        </p:nvSpPr>
        <p:spPr>
          <a:xfrm>
            <a:off x="3132990" y="4743097"/>
            <a:ext cx="1318265" cy="1262267"/>
          </a:xfrm>
          <a:prstGeom prst="ellipse">
            <a:avLst/>
          </a:prstGeom>
          <a:solidFill>
            <a:schemeClr val="accent2">
              <a:lumMod val="40000"/>
              <a:lumOff val="60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F79E6322-76C2-56CF-8FA3-50DFBDB3B035}"/>
              </a:ext>
            </a:extLst>
          </p:cNvPr>
          <p:cNvSpPr txBox="1"/>
          <p:nvPr/>
        </p:nvSpPr>
        <p:spPr>
          <a:xfrm>
            <a:off x="4631477" y="4820155"/>
            <a:ext cx="31839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Search and Filter Operation</a:t>
            </a:r>
          </a:p>
        </p:txBody>
      </p:sp>
      <p:sp>
        <p:nvSpPr>
          <p:cNvPr id="35" name="TextBox 34">
            <a:extLst>
              <a:ext uri="{FF2B5EF4-FFF2-40B4-BE49-F238E27FC236}">
                <a16:creationId xmlns:a16="http://schemas.microsoft.com/office/drawing/2014/main" id="{9B696C41-27B4-A154-6E3C-C462EE736904}"/>
              </a:ext>
            </a:extLst>
          </p:cNvPr>
          <p:cNvSpPr txBox="1"/>
          <p:nvPr/>
        </p:nvSpPr>
        <p:spPr>
          <a:xfrm>
            <a:off x="4623038" y="5091585"/>
            <a:ext cx="396286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Comprehensive search capability allows data querying by roll number, violation type, location, or time, with robust sorting and filtering options.</a:t>
            </a:r>
          </a:p>
        </p:txBody>
      </p:sp>
      <p:pic>
        <p:nvPicPr>
          <p:cNvPr id="36" name="Picture 35" descr="A black and white image of a magnifying glass&#10;&#10;Description automatically generated">
            <a:extLst>
              <a:ext uri="{FF2B5EF4-FFF2-40B4-BE49-F238E27FC236}">
                <a16:creationId xmlns:a16="http://schemas.microsoft.com/office/drawing/2014/main" id="{79545A77-1CC7-2015-7BDB-3E10AE937588}"/>
              </a:ext>
            </a:extLst>
          </p:cNvPr>
          <p:cNvPicPr>
            <a:picLocks noChangeAspect="1"/>
          </p:cNvPicPr>
          <p:nvPr/>
        </p:nvPicPr>
        <p:blipFill>
          <a:blip r:embed="rId8"/>
          <a:stretch>
            <a:fillRect/>
          </a:stretch>
        </p:blipFill>
        <p:spPr>
          <a:xfrm>
            <a:off x="3283171" y="4855429"/>
            <a:ext cx="1001487" cy="1023258"/>
          </a:xfrm>
          <a:prstGeom prst="rect">
            <a:avLst/>
          </a:prstGeom>
        </p:spPr>
      </p:pic>
    </p:spTree>
    <p:extLst>
      <p:ext uri="{BB962C8B-B14F-4D97-AF65-F5344CB8AC3E}">
        <p14:creationId xmlns:p14="http://schemas.microsoft.com/office/powerpoint/2010/main" val="414040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p:bldP spid="17" grpId="0"/>
      <p:bldP spid="18" grpId="0"/>
      <p:bldP spid="19" grpId="0"/>
      <p:bldP spid="22" grpId="0" animBg="1"/>
      <p:bldP spid="23" grpId="0"/>
      <p:bldP spid="24" grpId="0"/>
      <p:bldP spid="25" grpId="0" animBg="1"/>
      <p:bldP spid="27" grpId="0"/>
      <p:bldP spid="28" grpId="0"/>
      <p:bldP spid="31" grpId="0" animBg="1"/>
      <p:bldP spid="33"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52914" cy="1325563"/>
          </a:xfrm>
        </p:spPr>
        <p:txBody>
          <a:bodyPr/>
          <a:lstStyle/>
          <a:p>
            <a:pPr algn="ctr"/>
            <a:r>
              <a:rPr lang="en-US" b="1" u="sng" dirty="0">
                <a:solidFill>
                  <a:schemeClr val="accent1"/>
                </a:solidFill>
              </a:rPr>
              <a:t>Modules</a:t>
            </a:r>
            <a:endParaRPr lang="en-US" u="sng" dirty="0">
              <a:solidFill>
                <a:schemeClr val="accent1"/>
              </a:solidFill>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93570" y="331971"/>
            <a:ext cx="1385664" cy="1385664"/>
          </a:xfrm>
        </p:spPr>
      </p:pic>
      <p:sp>
        <p:nvSpPr>
          <p:cNvPr id="5" name="Slide Number Placeholder 4"/>
          <p:cNvSpPr>
            <a:spLocks noGrp="1"/>
          </p:cNvSpPr>
          <p:nvPr>
            <p:ph type="sldNum" sz="quarter" idx="12"/>
          </p:nvPr>
        </p:nvSpPr>
        <p:spPr/>
        <p:txBody>
          <a:bodyPr/>
          <a:lstStyle/>
          <a:p>
            <a:fld id="{FCB64944-C185-42A3-B9E2-0C66306C0823}" type="slidenum">
              <a:rPr lang="en-US" smtClean="0"/>
              <a:t>9</a:t>
            </a:fld>
            <a:endParaRPr lang="en-US" dirty="0"/>
          </a:p>
        </p:txBody>
      </p:sp>
      <p:sp>
        <p:nvSpPr>
          <p:cNvPr id="6" name="Rectangle 5"/>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26609" y="112542"/>
            <a:ext cx="11915336" cy="6608933"/>
          </a:xfrm>
          <a:prstGeom prst="roundRect">
            <a:avLst/>
          </a:prstGeom>
          <a:noFill/>
          <a:ln cmpd="thinThick">
            <a:solidFill>
              <a:schemeClr val="accent1">
                <a:shade val="50000"/>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11240" y="1828489"/>
            <a:ext cx="10667994" cy="646331"/>
          </a:xfrm>
          <a:prstGeom prst="rect">
            <a:avLst/>
          </a:prstGeom>
        </p:spPr>
        <p:txBody>
          <a:bodyPr wrap="square">
            <a:spAutoFit/>
          </a:bodyPr>
          <a:lstStyle/>
          <a:p>
            <a:r>
              <a:rPr lang="en-US" b="0" i="0" u="none" strike="noStrike" baseline="0">
                <a:solidFill>
                  <a:srgbClr val="000000"/>
                </a:solidFill>
                <a:latin typeface="Times New Roman" panose="02020603050405020304" pitchFamily="18" charset="0"/>
              </a:rPr>
              <a:t>	</a:t>
            </a:r>
          </a:p>
          <a:p>
            <a:r>
              <a:rPr lang="en-US" b="0" i="0" u="none" strike="noStrike" baseline="0">
                <a:solidFill>
                  <a:srgbClr val="000000"/>
                </a:solidFill>
                <a:latin typeface="Times New Roman" panose="02020603050405020304" pitchFamily="18" charset="0"/>
              </a:rPr>
              <a:t>	</a:t>
            </a:r>
          </a:p>
        </p:txBody>
      </p:sp>
      <p:sp>
        <p:nvSpPr>
          <p:cNvPr id="7" name="Oval 6">
            <a:extLst>
              <a:ext uri="{FF2B5EF4-FFF2-40B4-BE49-F238E27FC236}">
                <a16:creationId xmlns:a16="http://schemas.microsoft.com/office/drawing/2014/main" id="{ABDB292F-84CA-44DA-8DD5-D2AE4D14E95E}"/>
              </a:ext>
            </a:extLst>
          </p:cNvPr>
          <p:cNvSpPr/>
          <p:nvPr/>
        </p:nvSpPr>
        <p:spPr>
          <a:xfrm>
            <a:off x="682574" y="1845498"/>
            <a:ext cx="1100553" cy="1076891"/>
          </a:xfrm>
          <a:prstGeom prst="ellipse">
            <a:avLst/>
          </a:prstGeom>
          <a:solidFill>
            <a:schemeClr val="accent2">
              <a:lumMod val="40000"/>
              <a:lumOff val="60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8C7C627-EECA-A034-15A9-8DCB7969077B}"/>
              </a:ext>
            </a:extLst>
          </p:cNvPr>
          <p:cNvSpPr txBox="1"/>
          <p:nvPr/>
        </p:nvSpPr>
        <p:spPr>
          <a:xfrm>
            <a:off x="1973914" y="1715264"/>
            <a:ext cx="2164499" cy="2994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TextBox 12">
            <a:extLst>
              <a:ext uri="{FF2B5EF4-FFF2-40B4-BE49-F238E27FC236}">
                <a16:creationId xmlns:a16="http://schemas.microsoft.com/office/drawing/2014/main" id="{350A3DBC-6FB8-BCE3-9D75-46308D19E07D}"/>
              </a:ext>
            </a:extLst>
          </p:cNvPr>
          <p:cNvSpPr txBox="1"/>
          <p:nvPr/>
        </p:nvSpPr>
        <p:spPr>
          <a:xfrm>
            <a:off x="1985120" y="1842511"/>
            <a:ext cx="27376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Calibri"/>
                <a:cs typeface="Calibri"/>
              </a:rPr>
              <a:t>Facial Recognition Module</a:t>
            </a:r>
          </a:p>
        </p:txBody>
      </p:sp>
      <p:pic>
        <p:nvPicPr>
          <p:cNvPr id="14" name="Picture 13" descr="A black and white image of a person&amp;#39;s face&#10;&#10;Description automatically generated">
            <a:extLst>
              <a:ext uri="{FF2B5EF4-FFF2-40B4-BE49-F238E27FC236}">
                <a16:creationId xmlns:a16="http://schemas.microsoft.com/office/drawing/2014/main" id="{56E54813-98DD-15EA-1815-3CB8A6ECD32E}"/>
              </a:ext>
            </a:extLst>
          </p:cNvPr>
          <p:cNvPicPr>
            <a:picLocks noChangeAspect="1"/>
          </p:cNvPicPr>
          <p:nvPr/>
        </p:nvPicPr>
        <p:blipFill>
          <a:blip r:embed="rId4"/>
          <a:stretch>
            <a:fillRect/>
          </a:stretch>
        </p:blipFill>
        <p:spPr>
          <a:xfrm>
            <a:off x="514350" y="1905279"/>
            <a:ext cx="1447801" cy="963145"/>
          </a:xfrm>
          <a:prstGeom prst="rect">
            <a:avLst/>
          </a:prstGeom>
        </p:spPr>
      </p:pic>
      <p:sp>
        <p:nvSpPr>
          <p:cNvPr id="15" name="TextBox 14">
            <a:extLst>
              <a:ext uri="{FF2B5EF4-FFF2-40B4-BE49-F238E27FC236}">
                <a16:creationId xmlns:a16="http://schemas.microsoft.com/office/drawing/2014/main" id="{171DD7C1-AF24-AEC9-0577-963235C3A228}"/>
              </a:ext>
            </a:extLst>
          </p:cNvPr>
          <p:cNvSpPr txBox="1"/>
          <p:nvPr/>
        </p:nvSpPr>
        <p:spPr>
          <a:xfrm>
            <a:off x="1996695" y="2180883"/>
            <a:ext cx="310930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Calibri"/>
                <a:cs typeface="Calibri"/>
              </a:rPr>
              <a:t>Identifies individuals in real-time for enhanced security and tracking.</a:t>
            </a:r>
            <a:endParaRPr lang="en-US" sz="1600" dirty="0">
              <a:solidFill>
                <a:srgbClr val="808080"/>
              </a:solidFill>
              <a:ea typeface="Calibri"/>
              <a:cs typeface="Calibri"/>
            </a:endParaRPr>
          </a:p>
          <a:p>
            <a:pPr algn="l"/>
            <a:endParaRPr lang="en-US" sz="1600" dirty="0">
              <a:ea typeface="Calibri"/>
              <a:cs typeface="Calibri"/>
            </a:endParaRPr>
          </a:p>
        </p:txBody>
      </p:sp>
      <p:sp>
        <p:nvSpPr>
          <p:cNvPr id="16" name="Oval 15">
            <a:extLst>
              <a:ext uri="{FF2B5EF4-FFF2-40B4-BE49-F238E27FC236}">
                <a16:creationId xmlns:a16="http://schemas.microsoft.com/office/drawing/2014/main" id="{418D0146-F543-84FE-05AA-CFC166829E3D}"/>
              </a:ext>
            </a:extLst>
          </p:cNvPr>
          <p:cNvSpPr/>
          <p:nvPr/>
        </p:nvSpPr>
        <p:spPr>
          <a:xfrm>
            <a:off x="6083809" y="1823086"/>
            <a:ext cx="1100553" cy="1076891"/>
          </a:xfrm>
          <a:prstGeom prst="ellipse">
            <a:avLst/>
          </a:prstGeom>
          <a:solidFill>
            <a:schemeClr val="accent2">
              <a:lumMod val="40000"/>
              <a:lumOff val="60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26CA560C-D594-42BE-4652-409CA860612B}"/>
              </a:ext>
            </a:extLst>
          </p:cNvPr>
          <p:cNvSpPr txBox="1"/>
          <p:nvPr/>
        </p:nvSpPr>
        <p:spPr>
          <a:xfrm>
            <a:off x="7363943" y="1842511"/>
            <a:ext cx="27376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ea typeface="Calibri"/>
              <a:cs typeface="Calibri"/>
            </a:endParaRPr>
          </a:p>
        </p:txBody>
      </p:sp>
      <p:sp>
        <p:nvSpPr>
          <p:cNvPr id="18" name="TextBox 17">
            <a:extLst>
              <a:ext uri="{FF2B5EF4-FFF2-40B4-BE49-F238E27FC236}">
                <a16:creationId xmlns:a16="http://schemas.microsoft.com/office/drawing/2014/main" id="{E8D93212-FFC2-FD3D-9549-A06D6241AC94}"/>
              </a:ext>
            </a:extLst>
          </p:cNvPr>
          <p:cNvSpPr txBox="1"/>
          <p:nvPr/>
        </p:nvSpPr>
        <p:spPr>
          <a:xfrm>
            <a:off x="7363942" y="1842510"/>
            <a:ext cx="36723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Calibri"/>
                <a:cs typeface="Calibri"/>
              </a:rPr>
              <a:t>Smoking Behavior Detection Module</a:t>
            </a:r>
            <a:endParaRPr lang="en-US" dirty="0"/>
          </a:p>
        </p:txBody>
      </p:sp>
      <p:sp>
        <p:nvSpPr>
          <p:cNvPr id="19" name="TextBox 18">
            <a:extLst>
              <a:ext uri="{FF2B5EF4-FFF2-40B4-BE49-F238E27FC236}">
                <a16:creationId xmlns:a16="http://schemas.microsoft.com/office/drawing/2014/main" id="{58D2ADE6-1107-2E57-5C00-A81A3A84524D}"/>
              </a:ext>
            </a:extLst>
          </p:cNvPr>
          <p:cNvSpPr txBox="1"/>
          <p:nvPr/>
        </p:nvSpPr>
        <p:spPr>
          <a:xfrm>
            <a:off x="7363942" y="2182601"/>
            <a:ext cx="403430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Calibri"/>
                <a:cs typeface="Calibri"/>
              </a:rPr>
              <a:t>Detect instances of smoking within the university to ensure the implementation of facility policies and health regulations</a:t>
            </a:r>
          </a:p>
        </p:txBody>
      </p:sp>
      <p:sp>
        <p:nvSpPr>
          <p:cNvPr id="21" name="Oval 20">
            <a:extLst>
              <a:ext uri="{FF2B5EF4-FFF2-40B4-BE49-F238E27FC236}">
                <a16:creationId xmlns:a16="http://schemas.microsoft.com/office/drawing/2014/main" id="{ABDB292F-84CA-44DA-8DD5-D2AE4D14E95E}"/>
              </a:ext>
            </a:extLst>
          </p:cNvPr>
          <p:cNvSpPr/>
          <p:nvPr/>
        </p:nvSpPr>
        <p:spPr>
          <a:xfrm>
            <a:off x="682575" y="3235027"/>
            <a:ext cx="1100551" cy="1088096"/>
          </a:xfrm>
          <a:prstGeom prst="ellipse">
            <a:avLst/>
          </a:prstGeom>
          <a:solidFill>
            <a:schemeClr val="accent2">
              <a:lumMod val="40000"/>
              <a:lumOff val="60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924304FF-2B96-28E3-FC5D-4EDE20474DF1}"/>
              </a:ext>
            </a:extLst>
          </p:cNvPr>
          <p:cNvSpPr txBox="1"/>
          <p:nvPr/>
        </p:nvSpPr>
        <p:spPr>
          <a:xfrm>
            <a:off x="1985118" y="3321687"/>
            <a:ext cx="37171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Calibri"/>
                <a:cs typeface="Calibri"/>
              </a:rPr>
              <a:t>Fighting Behavior Detection Module</a:t>
            </a:r>
            <a:endParaRPr lang="en-US" dirty="0"/>
          </a:p>
        </p:txBody>
      </p:sp>
      <p:sp>
        <p:nvSpPr>
          <p:cNvPr id="25" name="TextBox 24">
            <a:extLst>
              <a:ext uri="{FF2B5EF4-FFF2-40B4-BE49-F238E27FC236}">
                <a16:creationId xmlns:a16="http://schemas.microsoft.com/office/drawing/2014/main" id="{5BA6B770-5EBE-D2F9-2317-7BB0E2504437}"/>
              </a:ext>
            </a:extLst>
          </p:cNvPr>
          <p:cNvSpPr txBox="1"/>
          <p:nvPr/>
        </p:nvSpPr>
        <p:spPr>
          <a:xfrm>
            <a:off x="1984375" y="3614787"/>
            <a:ext cx="32851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Calibri"/>
                <a:cs typeface="Calibri"/>
              </a:rPr>
              <a:t>Identify physical fights to maintain safety, and security with in facility.</a:t>
            </a:r>
          </a:p>
        </p:txBody>
      </p:sp>
      <p:sp>
        <p:nvSpPr>
          <p:cNvPr id="26" name="Oval 25">
            <a:extLst>
              <a:ext uri="{FF2B5EF4-FFF2-40B4-BE49-F238E27FC236}">
                <a16:creationId xmlns:a16="http://schemas.microsoft.com/office/drawing/2014/main" id="{4833C7F3-7BE5-C572-9A5D-68C479AD3C66}"/>
              </a:ext>
            </a:extLst>
          </p:cNvPr>
          <p:cNvSpPr/>
          <p:nvPr/>
        </p:nvSpPr>
        <p:spPr>
          <a:xfrm>
            <a:off x="6095016" y="3235027"/>
            <a:ext cx="1100551" cy="1088096"/>
          </a:xfrm>
          <a:prstGeom prst="ellipse">
            <a:avLst/>
          </a:prstGeom>
          <a:solidFill>
            <a:schemeClr val="accent2">
              <a:lumMod val="40000"/>
              <a:lumOff val="60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BE3F7DD0-91C7-748B-43F1-6BAEE0BB20A8}"/>
              </a:ext>
            </a:extLst>
          </p:cNvPr>
          <p:cNvSpPr txBox="1"/>
          <p:nvPr/>
        </p:nvSpPr>
        <p:spPr>
          <a:xfrm>
            <a:off x="7363942" y="3321687"/>
            <a:ext cx="38184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Calibri"/>
                <a:cs typeface="Calibri"/>
              </a:rPr>
              <a:t>Littering Behavior Detection Module</a:t>
            </a:r>
            <a:endParaRPr lang="en-US" dirty="0"/>
          </a:p>
        </p:txBody>
      </p:sp>
      <p:sp>
        <p:nvSpPr>
          <p:cNvPr id="29" name="TextBox 28">
            <a:extLst>
              <a:ext uri="{FF2B5EF4-FFF2-40B4-BE49-F238E27FC236}">
                <a16:creationId xmlns:a16="http://schemas.microsoft.com/office/drawing/2014/main" id="{478D6E4E-6815-DEB9-8B54-14B19CCEB663}"/>
              </a:ext>
            </a:extLst>
          </p:cNvPr>
          <p:cNvSpPr txBox="1"/>
          <p:nvPr/>
        </p:nvSpPr>
        <p:spPr>
          <a:xfrm>
            <a:off x="7385608" y="3615624"/>
            <a:ext cx="329563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Calibri"/>
                <a:cs typeface="Calibri"/>
              </a:rPr>
              <a:t>Detect littering within the </a:t>
            </a:r>
            <a:r>
              <a:rPr lang="en-US" sz="1600" dirty="0" smtClean="0">
                <a:ea typeface="Calibri"/>
                <a:cs typeface="Calibri"/>
              </a:rPr>
              <a:t>facility by detecting the dumping action </a:t>
            </a:r>
            <a:r>
              <a:rPr lang="en-US" sz="1600" dirty="0">
                <a:ea typeface="Calibri"/>
                <a:cs typeface="Calibri"/>
              </a:rPr>
              <a:t>to ensure a hygienic environment</a:t>
            </a:r>
          </a:p>
        </p:txBody>
      </p:sp>
      <p:sp>
        <p:nvSpPr>
          <p:cNvPr id="30" name="Oval 29">
            <a:extLst>
              <a:ext uri="{FF2B5EF4-FFF2-40B4-BE49-F238E27FC236}">
                <a16:creationId xmlns:a16="http://schemas.microsoft.com/office/drawing/2014/main" id="{01E12A72-44CD-9105-F56B-8C92B027BDF4}"/>
              </a:ext>
            </a:extLst>
          </p:cNvPr>
          <p:cNvSpPr/>
          <p:nvPr/>
        </p:nvSpPr>
        <p:spPr>
          <a:xfrm>
            <a:off x="682574" y="4658174"/>
            <a:ext cx="1100551" cy="1088096"/>
          </a:xfrm>
          <a:prstGeom prst="ellipse">
            <a:avLst/>
          </a:prstGeom>
          <a:solidFill>
            <a:schemeClr val="accent2">
              <a:lumMod val="40000"/>
              <a:lumOff val="60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427282A0-FF31-57FD-2375-326CBEB4AFD0}"/>
              </a:ext>
            </a:extLst>
          </p:cNvPr>
          <p:cNvSpPr txBox="1"/>
          <p:nvPr/>
        </p:nvSpPr>
        <p:spPr>
          <a:xfrm>
            <a:off x="1962707" y="4756039"/>
            <a:ext cx="39303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Calibri"/>
                <a:cs typeface="Calibri"/>
              </a:rPr>
              <a:t>Time and Location Logging Module</a:t>
            </a:r>
            <a:endParaRPr lang="en-US" dirty="0"/>
          </a:p>
        </p:txBody>
      </p:sp>
      <p:sp>
        <p:nvSpPr>
          <p:cNvPr id="34" name="TextBox 33">
            <a:extLst>
              <a:ext uri="{FF2B5EF4-FFF2-40B4-BE49-F238E27FC236}">
                <a16:creationId xmlns:a16="http://schemas.microsoft.com/office/drawing/2014/main" id="{864CB203-B76F-B6BA-AE80-F96617BC0351}"/>
              </a:ext>
            </a:extLst>
          </p:cNvPr>
          <p:cNvSpPr txBox="1"/>
          <p:nvPr/>
        </p:nvSpPr>
        <p:spPr>
          <a:xfrm>
            <a:off x="1962151" y="5045020"/>
            <a:ext cx="353121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smtClean="0">
                <a:ea typeface="Calibri"/>
                <a:cs typeface="Calibri"/>
              </a:rPr>
              <a:t>Real-time </a:t>
            </a:r>
            <a:r>
              <a:rPr lang="en-US" sz="1600" dirty="0">
                <a:ea typeface="Calibri"/>
                <a:cs typeface="Calibri"/>
              </a:rPr>
              <a:t>individual tracking through live camera feeds, recording location by camera name and timestamp for easy retrieval upon alerts.</a:t>
            </a:r>
          </a:p>
        </p:txBody>
      </p:sp>
      <p:sp>
        <p:nvSpPr>
          <p:cNvPr id="35" name="Oval 34">
            <a:extLst>
              <a:ext uri="{FF2B5EF4-FFF2-40B4-BE49-F238E27FC236}">
                <a16:creationId xmlns:a16="http://schemas.microsoft.com/office/drawing/2014/main" id="{893936F2-221E-B9A6-B996-7AEEEEC8959E}"/>
              </a:ext>
            </a:extLst>
          </p:cNvPr>
          <p:cNvSpPr/>
          <p:nvPr/>
        </p:nvSpPr>
        <p:spPr>
          <a:xfrm>
            <a:off x="6095016" y="4635762"/>
            <a:ext cx="1100551" cy="1088096"/>
          </a:xfrm>
          <a:prstGeom prst="ellipse">
            <a:avLst/>
          </a:prstGeom>
          <a:solidFill>
            <a:schemeClr val="accent2">
              <a:lumMod val="40000"/>
              <a:lumOff val="60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7" name="Picture 36" descr="A hands holding a tablet with a graph and check marks&#10;&#10;Description automatically generated">
            <a:extLst>
              <a:ext uri="{FF2B5EF4-FFF2-40B4-BE49-F238E27FC236}">
                <a16:creationId xmlns:a16="http://schemas.microsoft.com/office/drawing/2014/main" id="{AC5029B3-754C-4C0A-BEDC-618665D32D22}"/>
              </a:ext>
            </a:extLst>
          </p:cNvPr>
          <p:cNvPicPr>
            <a:picLocks noChangeAspect="1"/>
          </p:cNvPicPr>
          <p:nvPr/>
        </p:nvPicPr>
        <p:blipFill>
          <a:blip r:embed="rId5"/>
          <a:stretch>
            <a:fillRect/>
          </a:stretch>
        </p:blipFill>
        <p:spPr>
          <a:xfrm>
            <a:off x="6178925" y="4610100"/>
            <a:ext cx="909918" cy="876302"/>
          </a:xfrm>
          <a:prstGeom prst="rect">
            <a:avLst/>
          </a:prstGeom>
        </p:spPr>
      </p:pic>
      <p:sp>
        <p:nvSpPr>
          <p:cNvPr id="38" name="TextBox 37">
            <a:extLst>
              <a:ext uri="{FF2B5EF4-FFF2-40B4-BE49-F238E27FC236}">
                <a16:creationId xmlns:a16="http://schemas.microsoft.com/office/drawing/2014/main" id="{15CB7DBE-C813-E1DF-6000-B4BA0B90D5E8}"/>
              </a:ext>
            </a:extLst>
          </p:cNvPr>
          <p:cNvSpPr txBox="1"/>
          <p:nvPr/>
        </p:nvSpPr>
        <p:spPr>
          <a:xfrm>
            <a:off x="7397560" y="4733626"/>
            <a:ext cx="41383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Calibri"/>
                <a:cs typeface="Calibri"/>
              </a:rPr>
              <a:t>Data, Reporting, and Alert System</a:t>
            </a:r>
          </a:p>
        </p:txBody>
      </p:sp>
      <p:sp>
        <p:nvSpPr>
          <p:cNvPr id="39" name="TextBox 38">
            <a:extLst>
              <a:ext uri="{FF2B5EF4-FFF2-40B4-BE49-F238E27FC236}">
                <a16:creationId xmlns:a16="http://schemas.microsoft.com/office/drawing/2014/main" id="{252DAAC9-52B2-C262-66F4-10B9B1002DE3}"/>
              </a:ext>
            </a:extLst>
          </p:cNvPr>
          <p:cNvSpPr txBox="1"/>
          <p:nvPr/>
        </p:nvSpPr>
        <p:spPr>
          <a:xfrm>
            <a:off x="7397560" y="4998537"/>
            <a:ext cx="428448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Calibri"/>
                <a:cs typeface="Calibri"/>
              </a:rPr>
              <a:t>Database records </a:t>
            </a:r>
            <a:r>
              <a:rPr lang="en-US" sz="1600" dirty="0" smtClean="0">
                <a:ea typeface="Calibri"/>
                <a:cs typeface="Calibri"/>
              </a:rPr>
              <a:t>individual’s location </a:t>
            </a:r>
            <a:r>
              <a:rPr lang="en-US" sz="1600" dirty="0">
                <a:ea typeface="Calibri"/>
                <a:cs typeface="Calibri"/>
              </a:rPr>
              <a:t>and </a:t>
            </a:r>
            <a:r>
              <a:rPr lang="en-US" sz="1600" dirty="0" smtClean="0">
                <a:ea typeface="Calibri"/>
                <a:cs typeface="Calibri"/>
              </a:rPr>
              <a:t>timestamp on occurrence of incidents of </a:t>
            </a:r>
            <a:r>
              <a:rPr lang="en-US" sz="1600" dirty="0">
                <a:ea typeface="Calibri"/>
                <a:cs typeface="Calibri"/>
              </a:rPr>
              <a:t>smoking, fighting, and littering, triggering alerts in the web application.</a:t>
            </a:r>
          </a:p>
        </p:txBody>
      </p:sp>
      <p:pic>
        <p:nvPicPr>
          <p:cNvPr id="23" name="Picture 22" descr="A black and white image of a location&#10;&#10;Description automatically generated">
            <a:extLst>
              <a:ext uri="{FF2B5EF4-FFF2-40B4-BE49-F238E27FC236}">
                <a16:creationId xmlns:a16="http://schemas.microsoft.com/office/drawing/2014/main" id="{CCA6444C-EDED-08AE-8E04-F377C6B6BD8B}"/>
              </a:ext>
            </a:extLst>
          </p:cNvPr>
          <p:cNvPicPr>
            <a:picLocks noChangeAspect="1"/>
          </p:cNvPicPr>
          <p:nvPr/>
        </p:nvPicPr>
        <p:blipFill>
          <a:blip r:embed="rId6"/>
          <a:stretch>
            <a:fillRect/>
          </a:stretch>
        </p:blipFill>
        <p:spPr>
          <a:xfrm>
            <a:off x="750498" y="5045020"/>
            <a:ext cx="430972" cy="578632"/>
          </a:xfrm>
          <a:prstGeom prst="rect">
            <a:avLst/>
          </a:prstGeom>
        </p:spPr>
      </p:pic>
      <p:pic>
        <p:nvPicPr>
          <p:cNvPr id="28" name="Picture 27" descr="A clock with a black background&#10;&#10;Description automatically generated">
            <a:extLst>
              <a:ext uri="{FF2B5EF4-FFF2-40B4-BE49-F238E27FC236}">
                <a16:creationId xmlns:a16="http://schemas.microsoft.com/office/drawing/2014/main" id="{00A9E5AE-2CCE-CE30-DD44-AD7FACC73F08}"/>
              </a:ext>
            </a:extLst>
          </p:cNvPr>
          <p:cNvPicPr>
            <a:picLocks noChangeAspect="1"/>
          </p:cNvPicPr>
          <p:nvPr/>
        </p:nvPicPr>
        <p:blipFill>
          <a:blip r:embed="rId7"/>
          <a:stretch>
            <a:fillRect/>
          </a:stretch>
        </p:blipFill>
        <p:spPr>
          <a:xfrm>
            <a:off x="1100509" y="4736526"/>
            <a:ext cx="636926" cy="636926"/>
          </a:xfrm>
          <a:prstGeom prst="rect">
            <a:avLst/>
          </a:prstGeom>
        </p:spPr>
      </p:pic>
      <p:pic>
        <p:nvPicPr>
          <p:cNvPr id="4" name="Picture 3"/>
          <p:cNvPicPr>
            <a:picLocks noChangeAspect="1"/>
          </p:cNvPicPr>
          <p:nvPr/>
        </p:nvPicPr>
        <p:blipFill rotWithShape="1">
          <a:blip r:embed="rId8" cstate="print">
            <a:extLst>
              <a:ext uri="{28A0092B-C50C-407E-A947-70E740481C1C}">
                <a14:useLocalDpi xmlns:a14="http://schemas.microsoft.com/office/drawing/2010/main" val="0"/>
              </a:ext>
            </a:extLst>
          </a:blip>
          <a:srcRect b="14166"/>
          <a:stretch/>
        </p:blipFill>
        <p:spPr>
          <a:xfrm>
            <a:off x="6202149" y="3417008"/>
            <a:ext cx="886694" cy="761079"/>
          </a:xfrm>
          <a:prstGeom prst="rect">
            <a:avLst/>
          </a:prstGeom>
        </p:spPr>
      </p:pic>
      <p:pic>
        <p:nvPicPr>
          <p:cNvPr id="9" name="Picture 8"/>
          <p:cNvPicPr>
            <a:picLocks noChangeAspect="1"/>
          </p:cNvPicPr>
          <p:nvPr/>
        </p:nvPicPr>
        <p:blipFill rotWithShape="1">
          <a:blip r:embed="rId9" cstate="print">
            <a:extLst>
              <a:ext uri="{28A0092B-C50C-407E-A947-70E740481C1C}">
                <a14:useLocalDpi xmlns:a14="http://schemas.microsoft.com/office/drawing/2010/main" val="0"/>
              </a:ext>
            </a:extLst>
          </a:blip>
          <a:srcRect b="12682"/>
          <a:stretch/>
        </p:blipFill>
        <p:spPr>
          <a:xfrm>
            <a:off x="777508" y="3362328"/>
            <a:ext cx="910681" cy="795183"/>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96824" y="2025738"/>
            <a:ext cx="679259" cy="679259"/>
          </a:xfrm>
          <a:prstGeom prst="rect">
            <a:avLst/>
          </a:prstGeom>
        </p:spPr>
      </p:pic>
    </p:spTree>
    <p:extLst>
      <p:ext uri="{BB962C8B-B14F-4D97-AF65-F5344CB8AC3E}">
        <p14:creationId xmlns:p14="http://schemas.microsoft.com/office/powerpoint/2010/main" val="98036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par>
                                <p:cTn id="64" presetID="10" presetClass="entr" presetSubtype="0"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par>
                                <p:cTn id="67" presetID="10" presetClass="entr" presetSubtype="0" fill="hold"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fade">
                                      <p:cBhvr>
                                        <p:cTn id="86" dur="500"/>
                                        <p:tgtEl>
                                          <p:spTgt spid="3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fade">
                                      <p:cBhvr>
                                        <p:cTn id="8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p:bldP spid="15" grpId="0"/>
      <p:bldP spid="16" grpId="0" animBg="1"/>
      <p:bldP spid="18" grpId="0"/>
      <p:bldP spid="19" grpId="0"/>
      <p:bldP spid="21" grpId="0" animBg="1"/>
      <p:bldP spid="24" grpId="0"/>
      <p:bldP spid="25" grpId="0"/>
      <p:bldP spid="26" grpId="0" animBg="1"/>
      <p:bldP spid="27" grpId="0"/>
      <p:bldP spid="29" grpId="0"/>
      <p:bldP spid="30" grpId="0" animBg="1"/>
      <p:bldP spid="32" grpId="0"/>
      <p:bldP spid="34" grpId="0"/>
      <p:bldP spid="35" grpId="0" animBg="1"/>
      <p:bldP spid="38" grpId="0"/>
      <p:bldP spid="3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TotalTime>
  <Words>979</Words>
  <Application>Microsoft Office PowerPoint</Application>
  <PresentationFormat>Widescreen</PresentationFormat>
  <Paragraphs>188</Paragraphs>
  <Slides>15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Roboto</vt:lpstr>
      <vt:lpstr>Times New Roman</vt:lpstr>
      <vt:lpstr>Office Theme</vt:lpstr>
      <vt:lpstr>Proposal Defense </vt:lpstr>
      <vt:lpstr>PowerPoint Presentation</vt:lpstr>
      <vt:lpstr>LOGO</vt:lpstr>
      <vt:lpstr>Outline</vt:lpstr>
      <vt:lpstr>Project Introduction</vt:lpstr>
      <vt:lpstr>Problem Statement</vt:lpstr>
      <vt:lpstr>Need for project</vt:lpstr>
      <vt:lpstr>High Level Features</vt:lpstr>
      <vt:lpstr>Modules</vt:lpstr>
      <vt:lpstr>Dataset Details</vt:lpstr>
      <vt:lpstr>Related Projects</vt:lpstr>
      <vt:lpstr>Comparison</vt:lpstr>
      <vt:lpstr>Tools/Technologies/Environment</vt:lpstr>
      <vt:lpstr>High Level System Diagram</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Abdullah Basit</cp:lastModifiedBy>
  <cp:revision>83</cp:revision>
  <dcterms:created xsi:type="dcterms:W3CDTF">2020-03-04T09:32:07Z</dcterms:created>
  <dcterms:modified xsi:type="dcterms:W3CDTF">2024-02-21T20:07:20Z</dcterms:modified>
</cp:coreProperties>
</file>